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ppt/tags/tag2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sldIdLst>
    <p:sldId id="264" r:id="rId2"/>
    <p:sldId id="265" r:id="rId3"/>
    <p:sldId id="266" r:id="rId4"/>
    <p:sldId id="267" r:id="rId5"/>
    <p:sldId id="256" r:id="rId6"/>
    <p:sldId id="1368" r:id="rId7"/>
    <p:sldId id="1369" r:id="rId8"/>
    <p:sldId id="1370" r:id="rId9"/>
    <p:sldId id="1371" r:id="rId10"/>
    <p:sldId id="1372" r:id="rId11"/>
    <p:sldId id="1373" r:id="rId12"/>
    <p:sldId id="1367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1361" r:id="rId21"/>
    <p:sldId id="1362" r:id="rId22"/>
    <p:sldId id="1152" r:id="rId23"/>
    <p:sldId id="1153" r:id="rId24"/>
    <p:sldId id="1154" r:id="rId25"/>
    <p:sldId id="1155" r:id="rId26"/>
    <p:sldId id="1156" r:id="rId27"/>
    <p:sldId id="1157" r:id="rId28"/>
    <p:sldId id="1158" r:id="rId29"/>
    <p:sldId id="1159" r:id="rId30"/>
    <p:sldId id="1160" r:id="rId31"/>
    <p:sldId id="1161" r:id="rId32"/>
    <p:sldId id="1162" r:id="rId33"/>
    <p:sldId id="1163" r:id="rId34"/>
    <p:sldId id="1164" r:id="rId35"/>
    <p:sldId id="1168" r:id="rId36"/>
    <p:sldId id="1170" r:id="rId37"/>
    <p:sldId id="1186" r:id="rId38"/>
    <p:sldId id="1187" r:id="rId39"/>
    <p:sldId id="1366" r:id="rId40"/>
    <p:sldId id="1365" r:id="rId4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54" autoAdjust="0"/>
    <p:restoredTop sz="95400" autoAdjust="0"/>
  </p:normalViewPr>
  <p:slideViewPr>
    <p:cSldViewPr snapToGrid="0">
      <p:cViewPr varScale="1">
        <p:scale>
          <a:sx n="109" d="100"/>
          <a:sy n="109" d="100"/>
        </p:scale>
        <p:origin x="9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FFC2F-CEDD-44D0-89AB-F39CE4661893}" type="datetimeFigureOut">
              <a:rPr lang="zh-TW" altLang="en-US" smtClean="0"/>
              <a:t>2019/2/26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2715AD-F5E7-45D6-ADE1-8BAC81383FC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7610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GAN </a:t>
            </a:r>
            <a:r>
              <a:rPr lang="zh-TW" altLang="en-US" dirty="0"/>
              <a:t>生成對抗網路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715AD-F5E7-45D6-ADE1-8BAC81383FC4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92586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26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632366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463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27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86227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28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859092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29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455587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30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842912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901096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32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0834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33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921497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34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44284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35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82732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715AD-F5E7-45D6-ADE1-8BAC81383FC4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86386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36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348618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37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181510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38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908741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40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06327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2715AD-F5E7-45D6-ADE1-8BAC81383FC4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4495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7880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25312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81697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81150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06308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FEA5E-F7F5-4500-A602-A04F11FD5847}" type="slidenum">
              <a:rPr lang="es-ES" smtClean="0"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16092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25220-E8D3-4FBF-AD04-A6250D37CDFF}" type="datetime1">
              <a:rPr lang="zh-TW" altLang="en-US" smtClean="0"/>
              <a:t>2019/2/26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8C8A-D5E9-4112-A38D-E854BFAC1E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4733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5D412-1FA7-41E4-8166-44D55009E820}" type="datetime1">
              <a:rPr lang="zh-TW" altLang="en-US" smtClean="0"/>
              <a:t>2019/2/26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8C8A-D5E9-4112-A38D-E854BFAC1E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0140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54A57-7D44-41E7-8F89-12A46D07D0BF}" type="datetime1">
              <a:rPr lang="zh-TW" altLang="en-US" smtClean="0"/>
              <a:t>2019/2/26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8C8A-D5E9-4112-A38D-E854BFAC1E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8289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2193727" y="312539"/>
            <a:ext cx="7804547" cy="1518047"/>
          </a:xfrm>
          <a:prstGeom prst="rect">
            <a:avLst/>
          </a:prstGeom>
        </p:spPr>
        <p:txBody>
          <a:bodyPr lIns="71437" tIns="71437" rIns="71437" bIns="71437"/>
          <a:lstStyle>
            <a:lvl1pPr defTabSz="410749">
              <a:defRPr sz="56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2193727" y="1830586"/>
            <a:ext cx="7804547" cy="4420196"/>
          </a:xfrm>
          <a:prstGeom prst="rect">
            <a:avLst/>
          </a:prstGeom>
        </p:spPr>
        <p:txBody>
          <a:bodyPr lIns="71437" tIns="71437" rIns="71437" bIns="71437" anchor="ctr"/>
          <a:lstStyle>
            <a:lvl1pPr marL="308668" indent="-308668" defTabSz="410749">
              <a:spcBef>
                <a:spcPts val="2950"/>
              </a:spcBef>
              <a:buSzPct val="75000"/>
              <a:defRPr sz="2500">
                <a:latin typeface="+mn-lt"/>
                <a:ea typeface="+mn-ea"/>
                <a:cs typeface="+mn-cs"/>
                <a:sym typeface="Helvetica Light"/>
              </a:defRPr>
            </a:lvl1pPr>
            <a:lvl2pPr marL="530910" indent="-308668" defTabSz="410749">
              <a:spcBef>
                <a:spcPts val="2950"/>
              </a:spcBef>
              <a:buSzPct val="75000"/>
              <a:buChar char="•"/>
              <a:defRPr sz="2500">
                <a:latin typeface="+mn-lt"/>
                <a:ea typeface="+mn-ea"/>
                <a:cs typeface="+mn-cs"/>
                <a:sym typeface="Helvetica Light"/>
              </a:defRPr>
            </a:lvl2pPr>
            <a:lvl3pPr marL="753151" indent="-308668" defTabSz="410749">
              <a:spcBef>
                <a:spcPts val="2950"/>
              </a:spcBef>
              <a:buSzPct val="75000"/>
              <a:defRPr sz="2500">
                <a:latin typeface="+mn-lt"/>
                <a:ea typeface="+mn-ea"/>
                <a:cs typeface="+mn-cs"/>
                <a:sym typeface="Helvetica Light"/>
              </a:defRPr>
            </a:lvl3pPr>
            <a:lvl4pPr marL="975392" indent="-308668" defTabSz="410749">
              <a:spcBef>
                <a:spcPts val="2950"/>
              </a:spcBef>
              <a:buSzPct val="75000"/>
              <a:buChar char="•"/>
              <a:defRPr sz="2500">
                <a:latin typeface="+mn-lt"/>
                <a:ea typeface="+mn-ea"/>
                <a:cs typeface="+mn-cs"/>
                <a:sym typeface="Helvetica Light"/>
              </a:defRPr>
            </a:lvl4pPr>
            <a:lvl5pPr marL="1197633" indent="-308668" defTabSz="410749">
              <a:spcBef>
                <a:spcPts val="2950"/>
              </a:spcBef>
              <a:buSzPct val="75000"/>
              <a:buChar char="•"/>
              <a:defRPr sz="2500">
                <a:latin typeface="+mn-lt"/>
                <a:ea typeface="+mn-ea"/>
                <a:cs typeface="+mn-cs"/>
                <a:sym typeface="Helvetica Light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xfrm>
            <a:off x="5967907" y="6505277"/>
            <a:ext cx="247257" cy="255588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410749">
              <a:defRPr sz="12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071174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08AB8-3742-4BDD-9FC0-CD911718C4FC}" type="datetime1">
              <a:rPr lang="zh-TW" altLang="en-US" smtClean="0"/>
              <a:t>2019/2/26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8C8A-D5E9-4112-A38D-E854BFAC1E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8366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8A4F1-FCC7-4B0E-8201-AD94C2098E99}" type="datetime1">
              <a:rPr lang="zh-TW" altLang="en-US" smtClean="0"/>
              <a:t>2019/2/26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8C8A-D5E9-4112-A38D-E854BFAC1E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8550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BFF35-3407-43CD-9C60-2E7F292B7364}" type="datetime1">
              <a:rPr lang="zh-TW" altLang="en-US" smtClean="0"/>
              <a:t>2019/2/26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8C8A-D5E9-4112-A38D-E854BFAC1E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6958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1AC48-7450-495E-B872-013892F90EEE}" type="datetime1">
              <a:rPr lang="zh-TW" altLang="en-US" smtClean="0"/>
              <a:t>2019/2/26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8C8A-D5E9-4112-A38D-E854BFAC1E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2543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2354D-3B72-4D76-8864-6229C09AF729}" type="datetime1">
              <a:rPr lang="zh-TW" altLang="en-US" smtClean="0"/>
              <a:t>2019/2/26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8C8A-D5E9-4112-A38D-E854BFAC1E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6031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1B3DB-74E3-402E-B733-9DE57E9EE5B9}" type="datetime1">
              <a:rPr lang="zh-TW" altLang="en-US" smtClean="0"/>
              <a:t>2019/2/26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8C8A-D5E9-4112-A38D-E854BFAC1E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4095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5333E-67AF-4375-A21C-30327A899B7B}" type="datetime1">
              <a:rPr lang="zh-TW" altLang="en-US" smtClean="0"/>
              <a:t>2019/2/26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8C8A-D5E9-4112-A38D-E854BFAC1E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5069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9854A-15A9-41CC-86F0-7873B41D6F92}" type="datetime1">
              <a:rPr lang="zh-TW" altLang="en-US" smtClean="0"/>
              <a:t>2019/2/26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8C8A-D5E9-4112-A38D-E854BFAC1E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771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82CB1-BDC8-457B-9CA3-FB09D24B9723}" type="datetime1">
              <a:rPr lang="zh-TW" altLang="en-US" smtClean="0"/>
              <a:t>2019/2/26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B8C8A-D5E9-4112-A38D-E854BFAC1E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7343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9.tif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image" Target="../media/image27.tiff"/><Relationship Id="rId4" Type="http://schemas.openxmlformats.org/officeDocument/2006/relationships/notesSlide" Target="../notesSlides/notesSlid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1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1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13" Type="http://schemas.openxmlformats.org/officeDocument/2006/relationships/image" Target="../media/image36.png"/><Relationship Id="rId3" Type="http://schemas.openxmlformats.org/officeDocument/2006/relationships/image" Target="../media/image43.png"/><Relationship Id="rId7" Type="http://schemas.openxmlformats.org/officeDocument/2006/relationships/image" Target="../media/image46.jp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9.png"/><Relationship Id="rId29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34.png"/><Relationship Id="rId5" Type="http://schemas.openxmlformats.org/officeDocument/2006/relationships/image" Target="../media/image47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31" Type="http://schemas.openxmlformats.org/officeDocument/2006/relationships/image" Target="../media/image47.png"/><Relationship Id="rId4" Type="http://schemas.openxmlformats.org/officeDocument/2006/relationships/image" Target="../media/image44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30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6.png"/><Relationship Id="rId18" Type="http://schemas.openxmlformats.org/officeDocument/2006/relationships/image" Target="../media/image37.png"/><Relationship Id="rId3" Type="http://schemas.openxmlformats.org/officeDocument/2006/relationships/image" Target="../media/image34.png"/><Relationship Id="rId21" Type="http://schemas.openxmlformats.org/officeDocument/2006/relationships/image" Target="../media/image40.png"/><Relationship Id="rId7" Type="http://schemas.openxmlformats.org/officeDocument/2006/relationships/image" Target="../media/image51.png"/><Relationship Id="rId12" Type="http://schemas.openxmlformats.org/officeDocument/2006/relationships/image" Target="../media/image55.jp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11" Type="http://schemas.openxmlformats.org/officeDocument/2006/relationships/image" Target="../media/image54.jpg"/><Relationship Id="rId24" Type="http://schemas.openxmlformats.org/officeDocument/2006/relationships/image" Target="../media/image42.png"/><Relationship Id="rId5" Type="http://schemas.openxmlformats.org/officeDocument/2006/relationships/image" Target="../media/image49.jp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10" Type="http://schemas.openxmlformats.org/officeDocument/2006/relationships/image" Target="../media/image46.jpg"/><Relationship Id="rId19" Type="http://schemas.openxmlformats.org/officeDocument/2006/relationships/image" Target="../media/image38.png"/><Relationship Id="rId4" Type="http://schemas.openxmlformats.org/officeDocument/2006/relationships/image" Target="../media/image48.jpg"/><Relationship Id="rId9" Type="http://schemas.openxmlformats.org/officeDocument/2006/relationships/image" Target="../media/image53.png"/><Relationship Id="rId14" Type="http://schemas.openxmlformats.org/officeDocument/2006/relationships/image" Target="../media/image32.png"/><Relationship Id="rId22" Type="http://schemas.openxmlformats.org/officeDocument/2006/relationships/image" Target="../media/image1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57.jpeg"/><Relationship Id="rId7" Type="http://schemas.openxmlformats.org/officeDocument/2006/relationships/image" Target="NUL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0.png"/><Relationship Id="rId5" Type="http://schemas.openxmlformats.org/officeDocument/2006/relationships/image" Target="../media/image560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58.jpeg"/><Relationship Id="rId7" Type="http://schemas.openxmlformats.org/officeDocument/2006/relationships/image" Target="NUL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0.png"/><Relationship Id="rId5" Type="http://schemas.openxmlformats.org/officeDocument/2006/relationships/image" Target="../media/image560.png"/><Relationship Id="rId4" Type="http://schemas.openxmlformats.org/officeDocument/2006/relationships/image" Target="../media/image57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58.jpeg"/><Relationship Id="rId7" Type="http://schemas.openxmlformats.org/officeDocument/2006/relationships/image" Target="NUL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0.png"/><Relationship Id="rId5" Type="http://schemas.openxmlformats.org/officeDocument/2006/relationships/image" Target="../media/image560.png"/><Relationship Id="rId4" Type="http://schemas.openxmlformats.org/officeDocument/2006/relationships/image" Target="../media/image57.jpeg"/><Relationship Id="rId9" Type="http://schemas.openxmlformats.org/officeDocument/2006/relationships/image" Target="../media/image50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7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2.jpg"/><Relationship Id="rId18" Type="http://schemas.openxmlformats.org/officeDocument/2006/relationships/image" Target="../media/image53.png"/><Relationship Id="rId3" Type="http://schemas.openxmlformats.org/officeDocument/2006/relationships/image" Target="../media/image34.png"/><Relationship Id="rId7" Type="http://schemas.openxmlformats.org/officeDocument/2006/relationships/image" Target="../media/image55.jpg"/><Relationship Id="rId12" Type="http://schemas.openxmlformats.org/officeDocument/2006/relationships/image" Target="../media/image49.jp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11" Type="http://schemas.openxmlformats.org/officeDocument/2006/relationships/image" Target="../media/image61.jpg"/><Relationship Id="rId5" Type="http://schemas.openxmlformats.org/officeDocument/2006/relationships/image" Target="../media/image52.png"/><Relationship Id="rId15" Type="http://schemas.openxmlformats.org/officeDocument/2006/relationships/image" Target="../media/image64.png"/><Relationship Id="rId10" Type="http://schemas.openxmlformats.org/officeDocument/2006/relationships/image" Target="../media/image59.jpeg"/><Relationship Id="rId4" Type="http://schemas.openxmlformats.org/officeDocument/2006/relationships/image" Target="../media/image51.png"/><Relationship Id="rId9" Type="http://schemas.openxmlformats.org/officeDocument/2006/relationships/image" Target="../media/image61.png"/><Relationship Id="rId1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56.png"/><Relationship Id="rId18" Type="http://schemas.openxmlformats.org/officeDocument/2006/relationships/image" Target="../media/image62.jpg"/><Relationship Id="rId3" Type="http://schemas.openxmlformats.org/officeDocument/2006/relationships/image" Target="../media/image66.jpeg"/><Relationship Id="rId7" Type="http://schemas.openxmlformats.org/officeDocument/2006/relationships/image" Target="../media/image65.png"/><Relationship Id="rId12" Type="http://schemas.openxmlformats.org/officeDocument/2006/relationships/image" Target="../media/image55.jpg"/><Relationship Id="rId17" Type="http://schemas.openxmlformats.org/officeDocument/2006/relationships/image" Target="../media/image49.jp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1.jp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54.jpg"/><Relationship Id="rId5" Type="http://schemas.openxmlformats.org/officeDocument/2006/relationships/image" Target="../media/image63.png"/><Relationship Id="rId15" Type="http://schemas.openxmlformats.org/officeDocument/2006/relationships/image" Target="../media/image59.jpeg"/><Relationship Id="rId10" Type="http://schemas.openxmlformats.org/officeDocument/2006/relationships/image" Target="../media/image52.png"/><Relationship Id="rId19" Type="http://schemas.openxmlformats.org/officeDocument/2006/relationships/image" Target="../media/image67.png"/><Relationship Id="rId4" Type="http://schemas.openxmlformats.org/officeDocument/2006/relationships/image" Target="../media/image67.gif"/><Relationship Id="rId9" Type="http://schemas.openxmlformats.org/officeDocument/2006/relationships/image" Target="../media/image51.png"/><Relationship Id="rId1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73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79.png"/><Relationship Id="rId1" Type="http://schemas.openxmlformats.org/officeDocument/2006/relationships/tags" Target="../tags/tag1.xml"/><Relationship Id="rId6" Type="http://schemas.openxmlformats.org/officeDocument/2006/relationships/image" Target="../media/image72.png"/><Relationship Id="rId11" Type="http://schemas.openxmlformats.org/officeDocument/2006/relationships/image" Target="../media/image71.png"/><Relationship Id="rId5" Type="http://schemas.openxmlformats.org/officeDocument/2006/relationships/image" Target="../media/image69.jpeg"/><Relationship Id="rId15" Type="http://schemas.openxmlformats.org/officeDocument/2006/relationships/image" Target="../media/image77.png"/><Relationship Id="rId10" Type="http://schemas.openxmlformats.org/officeDocument/2006/relationships/image" Target="../media/image63.png"/><Relationship Id="rId4" Type="http://schemas.openxmlformats.org/officeDocument/2006/relationships/image" Target="../media/image68.jpeg"/><Relationship Id="rId9" Type="http://schemas.openxmlformats.org/officeDocument/2006/relationships/image" Target="../media/image70.png"/><Relationship Id="rId1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8.png"/><Relationship Id="rId18" Type="http://schemas.openxmlformats.org/officeDocument/2006/relationships/image" Target="../media/image58.jpeg"/><Relationship Id="rId3" Type="http://schemas.openxmlformats.org/officeDocument/2006/relationships/notesSlide" Target="../notesSlides/notesSlide16.xml"/><Relationship Id="rId21" Type="http://schemas.openxmlformats.org/officeDocument/2006/relationships/image" Target="../media/image60.jpeg"/><Relationship Id="rId7" Type="http://schemas.openxmlformats.org/officeDocument/2006/relationships/image" Target="../media/image73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79.png"/><Relationship Id="rId20" Type="http://schemas.openxmlformats.org/officeDocument/2006/relationships/image" Target="../media/image59.jpeg"/><Relationship Id="rId1" Type="http://schemas.openxmlformats.org/officeDocument/2006/relationships/tags" Target="../tags/tag2.xml"/><Relationship Id="rId6" Type="http://schemas.openxmlformats.org/officeDocument/2006/relationships/image" Target="../media/image72.png"/><Relationship Id="rId11" Type="http://schemas.openxmlformats.org/officeDocument/2006/relationships/image" Target="../media/image71.png"/><Relationship Id="rId5" Type="http://schemas.openxmlformats.org/officeDocument/2006/relationships/image" Target="../media/image69.jpeg"/><Relationship Id="rId15" Type="http://schemas.openxmlformats.org/officeDocument/2006/relationships/image" Target="../media/image77.png"/><Relationship Id="rId10" Type="http://schemas.openxmlformats.org/officeDocument/2006/relationships/image" Target="../media/image63.png"/><Relationship Id="rId19" Type="http://schemas.openxmlformats.org/officeDocument/2006/relationships/image" Target="../media/image57.jpeg"/><Relationship Id="rId4" Type="http://schemas.openxmlformats.org/officeDocument/2006/relationships/image" Target="../media/image68.jpeg"/><Relationship Id="rId9" Type="http://schemas.openxmlformats.org/officeDocument/2006/relationships/image" Target="../media/image70.png"/><Relationship Id="rId14" Type="http://schemas.openxmlformats.org/officeDocument/2006/relationships/image" Target="../media/image76.png"/><Relationship Id="rId22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63.png"/><Relationship Id="rId18" Type="http://schemas.openxmlformats.org/officeDocument/2006/relationships/image" Target="../media/image77.png"/><Relationship Id="rId26" Type="http://schemas.openxmlformats.org/officeDocument/2006/relationships/image" Target="../media/image83.png"/><Relationship Id="rId3" Type="http://schemas.openxmlformats.org/officeDocument/2006/relationships/image" Target="../media/image68.jpeg"/><Relationship Id="rId21" Type="http://schemas.openxmlformats.org/officeDocument/2006/relationships/image" Target="../media/image90.png"/><Relationship Id="rId7" Type="http://schemas.openxmlformats.org/officeDocument/2006/relationships/image" Target="../media/image72.png"/><Relationship Id="rId12" Type="http://schemas.openxmlformats.org/officeDocument/2006/relationships/image" Target="../media/image88.png"/><Relationship Id="rId17" Type="http://schemas.openxmlformats.org/officeDocument/2006/relationships/image" Target="../media/image70.png"/><Relationship Id="rId25" Type="http://schemas.openxmlformats.org/officeDocument/2006/relationships/image" Target="../media/image89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76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jpeg"/><Relationship Id="rId11" Type="http://schemas.openxmlformats.org/officeDocument/2006/relationships/image" Target="../media/image87.png"/><Relationship Id="rId24" Type="http://schemas.openxmlformats.org/officeDocument/2006/relationships/image" Target="../media/image85.png"/><Relationship Id="rId5" Type="http://schemas.openxmlformats.org/officeDocument/2006/relationships/image" Target="../media/image81.jpeg"/><Relationship Id="rId15" Type="http://schemas.openxmlformats.org/officeDocument/2006/relationships/image" Target="../media/image75.png"/><Relationship Id="rId23" Type="http://schemas.openxmlformats.org/officeDocument/2006/relationships/image" Target="../media/image80.png"/><Relationship Id="rId10" Type="http://schemas.openxmlformats.org/officeDocument/2006/relationships/image" Target="../media/image86.png"/><Relationship Id="rId19" Type="http://schemas.openxmlformats.org/officeDocument/2006/relationships/image" Target="../media/image84.png"/><Relationship Id="rId4" Type="http://schemas.openxmlformats.org/officeDocument/2006/relationships/image" Target="../media/image69.jpeg"/><Relationship Id="rId9" Type="http://schemas.openxmlformats.org/officeDocument/2006/relationships/image" Target="../media/image74.png"/><Relationship Id="rId14" Type="http://schemas.openxmlformats.org/officeDocument/2006/relationships/image" Target="../media/image71.png"/><Relationship Id="rId22" Type="http://schemas.openxmlformats.org/officeDocument/2006/relationships/image" Target="../media/image79.png"/><Relationship Id="rId27" Type="http://schemas.openxmlformats.org/officeDocument/2006/relationships/image" Target="../media/image9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eg"/><Relationship Id="rId3" Type="http://schemas.openxmlformats.org/officeDocument/2006/relationships/image" Target="../media/image94.png"/><Relationship Id="rId7" Type="http://schemas.openxmlformats.org/officeDocument/2006/relationships/image" Target="../media/image9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10" Type="http://schemas.openxmlformats.org/officeDocument/2006/relationships/image" Target="../media/image101.jpeg"/><Relationship Id="rId4" Type="http://schemas.openxmlformats.org/officeDocument/2006/relationships/image" Target="../media/image95.png"/><Relationship Id="rId9" Type="http://schemas.openxmlformats.org/officeDocument/2006/relationships/image" Target="../media/image100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pytorch.or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4EB864-5F72-424F-8248-1B4CBA205D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CVFX 2019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5F8E800-D5E3-6F49-8CD9-D770A86883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en-US" altLang="zh-TW" dirty="0"/>
          </a:p>
          <a:p>
            <a:r>
              <a:rPr kumimoji="1" lang="en-US" altLang="zh-TW" dirty="0"/>
              <a:t>Homework 1</a:t>
            </a:r>
          </a:p>
          <a:p>
            <a:r>
              <a:rPr kumimoji="1" lang="en-US" altLang="zh-TW" dirty="0"/>
              <a:t>(color transfer , texture transfer)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035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8C8A-D5E9-4112-A38D-E854BFAC1ED8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267" y="1424004"/>
            <a:ext cx="8925466" cy="400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25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8C8A-D5E9-4112-A38D-E854BFAC1ED8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214" y="758364"/>
            <a:ext cx="8045572" cy="534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977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05442" y="1372526"/>
            <a:ext cx="11381116" cy="2387600"/>
          </a:xfrm>
        </p:spPr>
        <p:txBody>
          <a:bodyPr/>
          <a:lstStyle/>
          <a:p>
            <a:r>
              <a:rPr lang="en-US" altLang="zh-TW" dirty="0"/>
              <a:t>Generative Adversarial Network (GAN)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84143" y="5098209"/>
            <a:ext cx="2823714" cy="871269"/>
          </a:xfrm>
        </p:spPr>
        <p:txBody>
          <a:bodyPr anchor="ctr">
            <a:normAutofit/>
          </a:bodyPr>
          <a:lstStyle/>
          <a:p>
            <a:r>
              <a:rPr lang="en-US" altLang="zh-TW" dirty="0"/>
              <a:t>CVFX 2019 @ NTHU</a:t>
            </a:r>
          </a:p>
        </p:txBody>
      </p:sp>
      <p:sp>
        <p:nvSpPr>
          <p:cNvPr id="4" name="副標題 2"/>
          <p:cNvSpPr txBox="1">
            <a:spLocks/>
          </p:cNvSpPr>
          <p:nvPr/>
        </p:nvSpPr>
        <p:spPr>
          <a:xfrm>
            <a:off x="3013494" y="3855013"/>
            <a:ext cx="6165012" cy="4668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Reference: Hung-</a:t>
            </a:r>
            <a:r>
              <a:rPr lang="en-US" altLang="zh-TW" dirty="0" err="1"/>
              <a:t>yi</a:t>
            </a:r>
            <a:r>
              <a:rPr lang="en-US" altLang="zh-TW" dirty="0"/>
              <a:t> Lee, GAN </a:t>
            </a:r>
            <a:r>
              <a:rPr lang="en-US" altLang="zh-TW" dirty="0" err="1"/>
              <a:t>ppt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45557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11446"/>
            <a:ext cx="10515600" cy="1325563"/>
          </a:xfrm>
        </p:spPr>
        <p:txBody>
          <a:bodyPr/>
          <a:lstStyle/>
          <a:p>
            <a:r>
              <a:rPr lang="en-US" altLang="zh-TW" dirty="0"/>
              <a:t>Generation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528868" y="2820839"/>
            <a:ext cx="2424023" cy="13543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000" dirty="0"/>
              <a:t>NN</a:t>
            </a:r>
          </a:p>
          <a:p>
            <a:pPr algn="ctr"/>
            <a:r>
              <a:rPr lang="en-US" altLang="zh-TW" sz="3000" dirty="0"/>
              <a:t>Generator</a:t>
            </a:r>
            <a:endParaRPr lang="zh-TW" altLang="en-US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523241" y="1540079"/>
                <a:ext cx="880561" cy="1247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200" b="0" i="1" smtClean="0"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e>
                            <m:e>
                              <m:r>
                                <a:rPr lang="en-US" altLang="zh-TW" sz="2200" b="0" i="1" smtClean="0">
                                  <a:latin typeface="Cambria Math" panose="02040503050406030204" pitchFamily="18" charset="0"/>
                                </a:rPr>
                                <m:t>−0.2</m:t>
                              </m:r>
                            </m:e>
                            <m:e>
                              <m:r>
                                <a:rPr lang="en-US" altLang="zh-TW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−0.5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241" y="1540079"/>
                <a:ext cx="880561" cy="124726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523241" y="3148630"/>
                <a:ext cx="880561" cy="1247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200" b="0" i="1" smtClean="0">
                                  <a:latin typeface="Cambria Math" panose="02040503050406030204" pitchFamily="18" charset="0"/>
                                </a:rPr>
                                <m:t>0.6</m:t>
                              </m:r>
                            </m:e>
                            <m:e>
                              <m:r>
                                <a:rPr lang="en-US" altLang="zh-TW" sz="2200" b="0" i="1" smtClean="0">
                                  <a:latin typeface="Cambria Math" panose="02040503050406030204" pitchFamily="18" charset="0"/>
                                </a:rPr>
                                <m:t>−0.4</m:t>
                              </m:r>
                            </m:e>
                            <m:e>
                              <m:r>
                                <a:rPr lang="en-US" altLang="zh-TW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241" y="3148630"/>
                <a:ext cx="880561" cy="12472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523241" y="4757176"/>
                <a:ext cx="880561" cy="1247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200" b="0" i="1" smtClean="0">
                                  <a:latin typeface="Cambria Math" panose="02040503050406030204" pitchFamily="18" charset="0"/>
                                </a:rPr>
                                <m:t>−0.8</m:t>
                              </m:r>
                            </m:e>
                            <m:e>
                              <m:r>
                                <a:rPr lang="en-US" altLang="zh-TW" sz="2200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2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241" y="4757176"/>
                <a:ext cx="880561" cy="12472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向右箭號 7"/>
          <p:cNvSpPr/>
          <p:nvPr/>
        </p:nvSpPr>
        <p:spPr>
          <a:xfrm>
            <a:off x="3864636" y="3416065"/>
            <a:ext cx="396815" cy="241540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7364072" y="3413187"/>
            <a:ext cx="396815" cy="241540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847909" y="6207532"/>
            <a:ext cx="23272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dirty="0"/>
              <a:t>In a specific range</a:t>
            </a:r>
            <a:endParaRPr lang="zh-TW" altLang="en-US" sz="2200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0510" y="1342074"/>
            <a:ext cx="1757063" cy="1440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0510" y="3041130"/>
            <a:ext cx="1757063" cy="14400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2380" y="4706929"/>
            <a:ext cx="1755193" cy="1440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4175185" y="443394"/>
            <a:ext cx="35108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新細明體" panose="02020500000000000000" pitchFamily="18" charset="-120"/>
              <a:buChar char="＊"/>
            </a:pPr>
            <a:r>
              <a:rPr lang="en-US" altLang="zh-TW" sz="2400" b="1" dirty="0">
                <a:solidFill>
                  <a:srgbClr val="00B05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Conditional Generation</a:t>
            </a:r>
            <a:endParaRPr lang="zh-TW" altLang="en-US" sz="2400" b="1" dirty="0">
              <a:solidFill>
                <a:srgbClr val="00B050"/>
              </a:solidFill>
            </a:endParaRPr>
          </a:p>
        </p:txBody>
      </p:sp>
      <p:sp>
        <p:nvSpPr>
          <p:cNvPr id="16" name="投影片編號版面配置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8C8A-D5E9-4112-A38D-E854BFAC1ED8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4462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11446"/>
            <a:ext cx="10515600" cy="1325563"/>
          </a:xfrm>
        </p:spPr>
        <p:txBody>
          <a:bodyPr/>
          <a:lstStyle/>
          <a:p>
            <a:r>
              <a:rPr lang="en-US" altLang="zh-TW" dirty="0"/>
              <a:t>Basic Idea of GAN</a:t>
            </a:r>
            <a:endParaRPr lang="zh-TW" altLang="en-US" dirty="0"/>
          </a:p>
        </p:txBody>
      </p:sp>
      <p:grpSp>
        <p:nvGrpSpPr>
          <p:cNvPr id="13" name="群組 12"/>
          <p:cNvGrpSpPr/>
          <p:nvPr/>
        </p:nvGrpSpPr>
        <p:grpSpPr>
          <a:xfrm>
            <a:off x="1812329" y="1552756"/>
            <a:ext cx="9702519" cy="1354348"/>
            <a:chOff x="2200518" y="2820839"/>
            <a:chExt cx="9702519" cy="1354348"/>
          </a:xfrm>
        </p:grpSpPr>
        <p:sp>
          <p:nvSpPr>
            <p:cNvPr id="4" name="矩形 3"/>
            <p:cNvSpPr/>
            <p:nvPr/>
          </p:nvSpPr>
          <p:spPr>
            <a:xfrm>
              <a:off x="4528868" y="2820839"/>
              <a:ext cx="2424023" cy="13543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000" dirty="0"/>
                <a:t>Generator</a:t>
              </a:r>
            </a:p>
            <a:p>
              <a:pPr algn="ctr"/>
              <a:r>
                <a:rPr lang="en-US" altLang="zh-TW" sz="2200" dirty="0"/>
                <a:t>(NN or a function)</a:t>
              </a:r>
              <a:endParaRPr lang="zh-TW" altLang="en-US" sz="2200" dirty="0"/>
            </a:p>
          </p:txBody>
        </p:sp>
        <p:sp>
          <p:nvSpPr>
            <p:cNvPr id="8" name="向右箭號 7"/>
            <p:cNvSpPr/>
            <p:nvPr/>
          </p:nvSpPr>
          <p:spPr>
            <a:xfrm>
              <a:off x="3864636" y="3416065"/>
              <a:ext cx="396815" cy="241540"/>
            </a:xfrm>
            <a:prstGeom prst="rightArrow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向右箭號 8"/>
            <p:cNvSpPr/>
            <p:nvPr/>
          </p:nvSpPr>
          <p:spPr>
            <a:xfrm>
              <a:off x="7364072" y="3413187"/>
              <a:ext cx="396815" cy="241540"/>
            </a:xfrm>
            <a:prstGeom prst="rightArrow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226283" y="3124204"/>
              <a:ext cx="336430" cy="81950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2200518" y="3318513"/>
              <a:ext cx="104327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200" dirty="0"/>
                <a:t>vector</a:t>
              </a:r>
              <a:endParaRPr lang="zh-TW" altLang="en-US" sz="2200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8003852" y="3124204"/>
              <a:ext cx="933113" cy="8195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8914521" y="3318513"/>
              <a:ext cx="104327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200" dirty="0"/>
                <a:t>image</a:t>
              </a:r>
              <a:endParaRPr lang="zh-TW" altLang="en-US" sz="2200" dirty="0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8901603" y="3654727"/>
              <a:ext cx="30014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/>
                <a:t>(high dimensional vector)</a:t>
              </a:r>
              <a:endParaRPr lang="zh-TW" altLang="en-US" sz="2000" dirty="0"/>
            </a:p>
          </p:txBody>
        </p:sp>
      </p:grpSp>
      <p:pic>
        <p:nvPicPr>
          <p:cNvPr id="20" name="圖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335" y="3341918"/>
            <a:ext cx="8097330" cy="3276256"/>
          </a:xfrm>
          <a:prstGeom prst="rect">
            <a:avLst/>
          </a:prstGeom>
        </p:spPr>
      </p:pic>
      <p:sp>
        <p:nvSpPr>
          <p:cNvPr id="21" name="投影片編號版面配置區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8C8A-D5E9-4112-A38D-E854BFAC1ED8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227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11446"/>
            <a:ext cx="10515600" cy="1325563"/>
          </a:xfrm>
        </p:spPr>
        <p:txBody>
          <a:bodyPr/>
          <a:lstStyle/>
          <a:p>
            <a:r>
              <a:rPr lang="en-US" altLang="zh-TW" dirty="0"/>
              <a:t>Basic Idea of GAN</a:t>
            </a:r>
            <a:endParaRPr lang="zh-TW" alt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1264843" y="1426257"/>
            <a:ext cx="9267044" cy="1480847"/>
            <a:chOff x="1264843" y="1426257"/>
            <a:chExt cx="9267044" cy="1480847"/>
          </a:xfrm>
        </p:grpSpPr>
        <p:sp>
          <p:nvSpPr>
            <p:cNvPr id="4" name="矩形 3"/>
            <p:cNvSpPr/>
            <p:nvPr/>
          </p:nvSpPr>
          <p:spPr>
            <a:xfrm>
              <a:off x="4140679" y="1552756"/>
              <a:ext cx="2424023" cy="135434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3000" dirty="0"/>
                <a:t>Discriminator</a:t>
              </a:r>
            </a:p>
            <a:p>
              <a:pPr algn="ctr"/>
              <a:r>
                <a:rPr lang="en-US" altLang="zh-TW" sz="2200" dirty="0"/>
                <a:t>(NN or a function)</a:t>
              </a:r>
              <a:endParaRPr lang="zh-TW" altLang="en-US" sz="2200" dirty="0"/>
            </a:p>
          </p:txBody>
        </p:sp>
        <p:sp>
          <p:nvSpPr>
            <p:cNvPr id="8" name="向右箭號 7"/>
            <p:cNvSpPr/>
            <p:nvPr/>
          </p:nvSpPr>
          <p:spPr>
            <a:xfrm>
              <a:off x="3476447" y="2147982"/>
              <a:ext cx="396815" cy="241540"/>
            </a:xfrm>
            <a:prstGeom prst="rightArrow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向右箭號 8"/>
            <p:cNvSpPr/>
            <p:nvPr/>
          </p:nvSpPr>
          <p:spPr>
            <a:xfrm>
              <a:off x="6975883" y="2145104"/>
              <a:ext cx="396815" cy="241540"/>
            </a:xfrm>
            <a:prstGeom prst="rightArrow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8484252" y="1426257"/>
              <a:ext cx="104327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200" b="1" dirty="0">
                  <a:solidFill>
                    <a:srgbClr val="FF0000"/>
                  </a:solidFill>
                </a:rPr>
                <a:t>scalar</a:t>
              </a:r>
              <a:endParaRPr lang="zh-TW" altLang="en-US" sz="2200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241815" y="1858083"/>
              <a:ext cx="933113" cy="8195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1264843" y="2050429"/>
              <a:ext cx="104327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200" dirty="0"/>
                <a:t>image</a:t>
              </a:r>
              <a:endParaRPr lang="zh-TW" altLang="en-US" sz="2200" dirty="0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7530453" y="1762472"/>
              <a:ext cx="30014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/>
                <a:t>(means image quality)</a:t>
              </a:r>
              <a:endParaRPr lang="zh-TW" altLang="en-US" sz="2000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7863671" y="2197611"/>
              <a:ext cx="2280994" cy="70949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Larger value: real</a:t>
              </a:r>
            </a:p>
            <a:p>
              <a:pPr algn="ctr"/>
              <a:r>
                <a:rPr lang="en-US" altLang="zh-TW" dirty="0"/>
                <a:t>Smaller value: fake</a:t>
              </a:r>
              <a:endParaRPr lang="zh-TW" altLang="en-US" dirty="0"/>
            </a:p>
          </p:txBody>
        </p:sp>
      </p:grp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346" y="3645602"/>
            <a:ext cx="7959308" cy="2706808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8C8A-D5E9-4112-A38D-E854BFAC1ED8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560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11446"/>
            <a:ext cx="10515600" cy="1325563"/>
          </a:xfrm>
        </p:spPr>
        <p:txBody>
          <a:bodyPr/>
          <a:lstStyle/>
          <a:p>
            <a:r>
              <a:rPr lang="en-US" altLang="zh-TW" dirty="0"/>
              <a:t>Basic Idea of GAN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064" y="5715076"/>
            <a:ext cx="5218176" cy="87144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741" y="1733129"/>
            <a:ext cx="1466850" cy="119062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803" y="2868081"/>
            <a:ext cx="1990725" cy="81915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5"/>
          <a:srcRect l="42077"/>
          <a:stretch/>
        </p:blipFill>
        <p:spPr>
          <a:xfrm>
            <a:off x="5148072" y="1753085"/>
            <a:ext cx="1423416" cy="119062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8220" y="2855223"/>
            <a:ext cx="2019300" cy="822864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235" y="3678087"/>
            <a:ext cx="2781300" cy="19431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8"/>
          <a:srcRect l="42263"/>
          <a:stretch/>
        </p:blipFill>
        <p:spPr>
          <a:xfrm>
            <a:off x="5102351" y="3678087"/>
            <a:ext cx="1506855" cy="1838325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 rotWithShape="1">
          <a:blip r:embed="rId5"/>
          <a:srcRect r="62682"/>
          <a:stretch/>
        </p:blipFill>
        <p:spPr>
          <a:xfrm>
            <a:off x="3432048" y="1733128"/>
            <a:ext cx="917067" cy="1190625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8"/>
          <a:srcRect t="26729" r="61416" b="28007"/>
          <a:stretch/>
        </p:blipFill>
        <p:spPr>
          <a:xfrm>
            <a:off x="3342126" y="4197390"/>
            <a:ext cx="1006989" cy="832104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5"/>
          <a:srcRect r="62682"/>
          <a:stretch/>
        </p:blipFill>
        <p:spPr>
          <a:xfrm>
            <a:off x="7422261" y="1753085"/>
            <a:ext cx="917067" cy="1190625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0101" y="1712033"/>
            <a:ext cx="1485900" cy="114319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52357" y="2819392"/>
            <a:ext cx="2057400" cy="847725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 rotWithShape="1">
          <a:blip r:embed="rId11"/>
          <a:srcRect l="35479"/>
          <a:stretch/>
        </p:blipFill>
        <p:spPr>
          <a:xfrm>
            <a:off x="9061704" y="3635224"/>
            <a:ext cx="1745360" cy="1924050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 rotWithShape="1">
          <a:blip r:embed="rId5"/>
          <a:srcRect r="62682"/>
          <a:stretch/>
        </p:blipFill>
        <p:spPr>
          <a:xfrm>
            <a:off x="7422261" y="4018129"/>
            <a:ext cx="917067" cy="1190625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5148072" y="457253"/>
            <a:ext cx="67939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新細明體" panose="02020500000000000000" pitchFamily="18" charset="-120"/>
              <a:buChar char="＊"/>
            </a:pPr>
            <a:r>
              <a:rPr lang="en-US" altLang="zh-TW" sz="2400" b="1" dirty="0">
                <a:solidFill>
                  <a:srgbClr val="00B050"/>
                </a:solidFill>
              </a:rPr>
              <a:t>This is where the term “adversarial” comes from.</a:t>
            </a:r>
            <a:endParaRPr lang="zh-TW" altLang="en-US" sz="2400" b="1" dirty="0">
              <a:solidFill>
                <a:srgbClr val="00B050"/>
              </a:solidFill>
            </a:endParaRPr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8C8A-D5E9-4112-A38D-E854BFAC1ED8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7322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249190"/>
            <a:ext cx="10515600" cy="770957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Algorithm</a:t>
            </a:r>
            <a:endParaRPr lang="zh-TW" altLang="en-US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38200" y="1079045"/>
            <a:ext cx="7290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800" dirty="0"/>
              <a:t>Random initialize generator and discriminator</a:t>
            </a:r>
            <a:endParaRPr lang="zh-TW" altLang="en-US" sz="2800" dirty="0"/>
          </a:p>
        </p:txBody>
      </p:sp>
      <p:sp>
        <p:nvSpPr>
          <p:cNvPr id="19" name="矩形 18"/>
          <p:cNvSpPr/>
          <p:nvPr/>
        </p:nvSpPr>
        <p:spPr>
          <a:xfrm>
            <a:off x="838200" y="1602265"/>
            <a:ext cx="7290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800" dirty="0"/>
              <a:t>In each training iteration:</a:t>
            </a:r>
            <a:endParaRPr lang="zh-TW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8129016" y="1034331"/>
            <a:ext cx="778764" cy="61264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</a:t>
            </a:r>
            <a:endParaRPr lang="zh-TW" altLang="en-US" sz="2400" dirty="0"/>
          </a:p>
        </p:txBody>
      </p:sp>
      <p:sp>
        <p:nvSpPr>
          <p:cNvPr id="29" name="矩形 28"/>
          <p:cNvSpPr/>
          <p:nvPr/>
        </p:nvSpPr>
        <p:spPr>
          <a:xfrm>
            <a:off x="9076944" y="1034331"/>
            <a:ext cx="778764" cy="61264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</a:t>
            </a:r>
            <a:endParaRPr lang="zh-TW" altLang="en-US" sz="2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656" y="2891652"/>
            <a:ext cx="7028688" cy="277548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1227582" y="2211011"/>
            <a:ext cx="79987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i="1" u="sng" dirty="0"/>
              <a:t>Step 1</a:t>
            </a:r>
            <a:r>
              <a:rPr lang="en-US" altLang="zh-TW" sz="2800" dirty="0"/>
              <a:t>: Fix generator G, and update discriminator D</a:t>
            </a:r>
            <a:endParaRPr lang="zh-TW" altLang="en-US" sz="2800" dirty="0"/>
          </a:p>
        </p:txBody>
      </p:sp>
      <p:sp>
        <p:nvSpPr>
          <p:cNvPr id="31" name="矩形 30"/>
          <p:cNvSpPr/>
          <p:nvPr/>
        </p:nvSpPr>
        <p:spPr>
          <a:xfrm>
            <a:off x="1227582" y="5767426"/>
            <a:ext cx="105316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/>
              <a:t>Discriminator learns to assign high scores to real objects and low scores to generated objects.</a:t>
            </a:r>
            <a:endParaRPr lang="zh-TW" altLang="en-US" sz="2800" dirty="0"/>
          </a:p>
        </p:txBody>
      </p:sp>
      <p:sp>
        <p:nvSpPr>
          <p:cNvPr id="8" name="矩形 7"/>
          <p:cNvSpPr/>
          <p:nvPr/>
        </p:nvSpPr>
        <p:spPr>
          <a:xfrm>
            <a:off x="8007096" y="3433718"/>
            <a:ext cx="347472" cy="4114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7365492" y="3433718"/>
            <a:ext cx="347472" cy="4114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6723888" y="3433718"/>
            <a:ext cx="347472" cy="4114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6096000" y="3433718"/>
            <a:ext cx="347472" cy="4114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8017383" y="4150408"/>
            <a:ext cx="347472" cy="4114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7375779" y="4150408"/>
            <a:ext cx="347472" cy="4114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6734175" y="4150408"/>
            <a:ext cx="347472" cy="4114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6106287" y="4150408"/>
            <a:ext cx="347472" cy="4114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8C8A-D5E9-4112-A38D-E854BFAC1ED8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190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8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249190"/>
            <a:ext cx="10515600" cy="770957"/>
          </a:xfrm>
        </p:spPr>
        <p:txBody>
          <a:bodyPr>
            <a:normAutofit/>
          </a:bodyPr>
          <a:lstStyle/>
          <a:p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Algorithm</a:t>
            </a:r>
            <a:endParaRPr lang="zh-TW" altLang="en-US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38200" y="1079045"/>
            <a:ext cx="7290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800" dirty="0"/>
              <a:t>Random initialize generator and discriminator</a:t>
            </a:r>
            <a:endParaRPr lang="zh-TW" altLang="en-US" sz="2800" dirty="0"/>
          </a:p>
        </p:txBody>
      </p:sp>
      <p:sp>
        <p:nvSpPr>
          <p:cNvPr id="19" name="矩形 18"/>
          <p:cNvSpPr/>
          <p:nvPr/>
        </p:nvSpPr>
        <p:spPr>
          <a:xfrm>
            <a:off x="838200" y="1602265"/>
            <a:ext cx="7290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800" dirty="0"/>
              <a:t>In each training iteration:</a:t>
            </a:r>
            <a:endParaRPr lang="zh-TW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8129016" y="1034331"/>
            <a:ext cx="778764" cy="61264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</a:t>
            </a:r>
            <a:endParaRPr lang="zh-TW" altLang="en-US" sz="2400" dirty="0"/>
          </a:p>
        </p:txBody>
      </p:sp>
      <p:sp>
        <p:nvSpPr>
          <p:cNvPr id="29" name="矩形 28"/>
          <p:cNvSpPr/>
          <p:nvPr/>
        </p:nvSpPr>
        <p:spPr>
          <a:xfrm>
            <a:off x="9076944" y="1034331"/>
            <a:ext cx="778764" cy="61264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</a:t>
            </a:r>
            <a:endParaRPr lang="zh-TW" altLang="en-US" sz="2400" dirty="0"/>
          </a:p>
        </p:txBody>
      </p:sp>
      <p:sp>
        <p:nvSpPr>
          <p:cNvPr id="30" name="矩形 29"/>
          <p:cNvSpPr/>
          <p:nvPr/>
        </p:nvSpPr>
        <p:spPr>
          <a:xfrm>
            <a:off x="1227582" y="2211011"/>
            <a:ext cx="79987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i="1" u="sng" dirty="0"/>
              <a:t>Step 2</a:t>
            </a:r>
            <a:r>
              <a:rPr lang="en-US" altLang="zh-TW" sz="2800" dirty="0"/>
              <a:t>: Fix discriminator D, and update generator G</a:t>
            </a:r>
            <a:endParaRPr lang="zh-TW" altLang="en-US" sz="2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383" y="3955923"/>
            <a:ext cx="7934325" cy="154305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2256282" y="2982883"/>
            <a:ext cx="6724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/>
              <a:t>Generator learns to “fool” the discriminator</a:t>
            </a:r>
            <a:endParaRPr lang="zh-TW" altLang="en-US" sz="28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3282695" y="5353382"/>
            <a:ext cx="1276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0000"/>
                </a:solidFill>
              </a:rPr>
              <a:t>update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7037831" y="5353382"/>
            <a:ext cx="1276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0000"/>
                </a:solidFill>
              </a:rPr>
              <a:t>fix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cxnSp>
        <p:nvCxnSpPr>
          <p:cNvPr id="7" name="直線接點 6"/>
          <p:cNvCxnSpPr/>
          <p:nvPr/>
        </p:nvCxnSpPr>
        <p:spPr>
          <a:xfrm>
            <a:off x="9076944" y="4507992"/>
            <a:ext cx="908304" cy="46634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向上箭號 8"/>
          <p:cNvSpPr/>
          <p:nvPr/>
        </p:nvSpPr>
        <p:spPr>
          <a:xfrm>
            <a:off x="9226296" y="3881160"/>
            <a:ext cx="400050" cy="502767"/>
          </a:xfrm>
          <a:prstGeom prst="up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接點 24"/>
          <p:cNvCxnSpPr/>
          <p:nvPr/>
        </p:nvCxnSpPr>
        <p:spPr>
          <a:xfrm>
            <a:off x="5272659" y="4274820"/>
            <a:ext cx="1009269" cy="99212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525" y="5358575"/>
            <a:ext cx="938403" cy="98591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706624" y="3754755"/>
            <a:ext cx="6016752" cy="2764918"/>
          </a:xfrm>
          <a:prstGeom prst="rect">
            <a:avLst/>
          </a:prstGeom>
          <a:noFill/>
          <a:ln w="76200">
            <a:solidFill>
              <a:srgbClr val="FFC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/>
          <p:cNvSpPr txBox="1"/>
          <p:nvPr/>
        </p:nvSpPr>
        <p:spPr>
          <a:xfrm>
            <a:off x="8768846" y="6186107"/>
            <a:ext cx="2070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C000"/>
                </a:solidFill>
              </a:rPr>
              <a:t>Large network</a:t>
            </a:r>
            <a:endParaRPr lang="zh-TW" altLang="en-US" sz="2400" b="1" dirty="0">
              <a:solidFill>
                <a:srgbClr val="FFC000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4978639" y="3891694"/>
            <a:ext cx="1582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/>
              <a:t>hidden layer</a:t>
            </a:r>
            <a:endParaRPr lang="zh-TW" altLang="en-US" sz="2000" dirty="0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8C8A-D5E9-4112-A38D-E854BFAC1ED8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252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9" grpId="0" animBg="1"/>
      <p:bldP spid="12" grpId="0" animBg="1"/>
      <p:bldP spid="39" grpId="0"/>
      <p:bldP spid="4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888" y="198908"/>
            <a:ext cx="7888224" cy="646018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b="715"/>
          <a:stretch/>
        </p:blipFill>
        <p:spPr>
          <a:xfrm>
            <a:off x="3457574" y="267461"/>
            <a:ext cx="5366385" cy="3810763"/>
          </a:xfrm>
          <a:prstGeom prst="rect">
            <a:avLst/>
          </a:prstGeom>
        </p:spPr>
      </p:pic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8C8A-D5E9-4112-A38D-E854BFAC1ED8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228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967685-AA48-C646-9814-E412E4345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1E6FEF-545C-2842-B400-4F758DBE7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zh-CN" dirty="0"/>
              <a:t>Lab schedule</a:t>
            </a:r>
            <a:r>
              <a:rPr kumimoji="1" lang="zh-TW" altLang="en-US" dirty="0"/>
              <a:t> </a:t>
            </a:r>
            <a:endParaRPr kumimoji="1" lang="en-US" altLang="zh-TW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/>
              <a:t>Score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 err="1"/>
              <a:t>Pytorch</a:t>
            </a:r>
            <a:endParaRPr kumimoji="1" lang="en-US" altLang="zh-CN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/>
              <a:t>GAN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 err="1"/>
              <a:t>CycleGAN</a:t>
            </a:r>
            <a:endParaRPr kumimoji="1" lang="en-US" altLang="zh-TW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/>
              <a:t>Running </a:t>
            </a:r>
            <a:r>
              <a:rPr kumimoji="1" lang="en-US" altLang="zh-TW" dirty="0" err="1"/>
              <a:t>CycleGAN</a:t>
            </a:r>
            <a:endParaRPr kumimoji="1" lang="en-US" altLang="zh-CN" dirty="0"/>
          </a:p>
          <a:p>
            <a:pPr marL="514350" indent="-514350">
              <a:buFont typeface="+mj-lt"/>
              <a:buAutoNum type="arabicPeriod"/>
            </a:pP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03E6DE2-5016-0F42-9960-ECFCCE9D9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8C8A-D5E9-4112-A38D-E854BFAC1ED8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6381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3400" y="614660"/>
            <a:ext cx="12103273" cy="42545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1463040" rtl="0" eaLnBrk="1" latinLnBrk="0" hangingPunct="1">
              <a:spcBef>
                <a:spcPct val="0"/>
              </a:spcBef>
              <a:buNone/>
              <a:defRPr sz="7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000" dirty="0"/>
              <a:t>Unpaired</a:t>
            </a:r>
            <a:r>
              <a:rPr lang="zh-CN" altLang="en-US" sz="6000" dirty="0"/>
              <a:t> </a:t>
            </a:r>
            <a:r>
              <a:rPr lang="en-US" altLang="zh-CN" sz="6000" dirty="0"/>
              <a:t>Image-to-Image</a:t>
            </a:r>
            <a:r>
              <a:rPr lang="zh-CN" altLang="en-US" sz="6000" dirty="0"/>
              <a:t> </a:t>
            </a:r>
            <a:r>
              <a:rPr lang="en-US" altLang="zh-CN" sz="6000" dirty="0"/>
              <a:t>Translation</a:t>
            </a:r>
          </a:p>
          <a:p>
            <a:r>
              <a:rPr lang="en-US" altLang="zh-CN" sz="6000" dirty="0"/>
              <a:t>with</a:t>
            </a:r>
            <a:r>
              <a:rPr lang="zh-CN" altLang="en-US" sz="6000" dirty="0"/>
              <a:t> </a:t>
            </a:r>
            <a:r>
              <a:rPr lang="en-US" altLang="zh-CN" sz="6000" dirty="0"/>
              <a:t>CycleGAN</a:t>
            </a:r>
            <a:endParaRPr lang="en-US" sz="6000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4600" y="3729034"/>
            <a:ext cx="12192000" cy="1920213"/>
          </a:xfrm>
          <a:prstGeom prst="rect">
            <a:avLst/>
          </a:prstGeom>
        </p:spPr>
        <p:txBody>
          <a:bodyPr vert="horz" lIns="108852" tIns="54426" rIns="108852" bIns="54426" rtlCol="0">
            <a:normAutofit/>
          </a:bodyPr>
          <a:lstStyle>
            <a:lvl1pPr marL="489833" indent="-489833" algn="l" defTabSz="13062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61304" indent="-408194" algn="l" defTabSz="130622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76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5886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38996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buNone/>
            </a:pPr>
            <a:r>
              <a:rPr lang="en-US" sz="3500" dirty="0">
                <a:latin typeface="+mj-lt"/>
                <a:ea typeface="+mj-ea"/>
                <a:cs typeface="+mj-cs"/>
              </a:rPr>
              <a:t>Jun-Yan Zhu</a:t>
            </a:r>
            <a:r>
              <a:rPr lang="zh-CN" altLang="en-US" sz="35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3500" dirty="0">
                <a:latin typeface="+mj-lt"/>
                <a:ea typeface="+mj-ea"/>
                <a:cs typeface="+mj-cs"/>
              </a:rPr>
              <a:t>and</a:t>
            </a:r>
            <a:r>
              <a:rPr lang="zh-CN" altLang="en-US" sz="35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3500" dirty="0" err="1">
                <a:latin typeface="+mj-lt"/>
                <a:ea typeface="+mj-ea"/>
                <a:cs typeface="+mj-cs"/>
              </a:rPr>
              <a:t>Taesung</a:t>
            </a:r>
            <a:r>
              <a:rPr lang="zh-CN" altLang="en-US" sz="35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3500" dirty="0">
                <a:latin typeface="+mj-lt"/>
                <a:ea typeface="+mj-ea"/>
                <a:cs typeface="+mj-cs"/>
              </a:rPr>
              <a:t>Park</a:t>
            </a:r>
          </a:p>
          <a:p>
            <a:pPr marL="0" indent="0" algn="ctr">
              <a:spcBef>
                <a:spcPct val="0"/>
              </a:spcBef>
              <a:buNone/>
            </a:pPr>
            <a:r>
              <a:rPr lang="en-US" altLang="zh-CN" sz="3500" dirty="0">
                <a:latin typeface="+mj-lt"/>
                <a:ea typeface="+mj-ea"/>
                <a:cs typeface="+mj-cs"/>
              </a:rPr>
              <a:t>Joint</a:t>
            </a:r>
            <a:r>
              <a:rPr lang="zh-CN" altLang="en-US" sz="35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3500" dirty="0">
                <a:latin typeface="+mj-lt"/>
                <a:ea typeface="+mj-ea"/>
                <a:cs typeface="+mj-cs"/>
              </a:rPr>
              <a:t>work</a:t>
            </a:r>
            <a:r>
              <a:rPr lang="zh-CN" altLang="en-US" sz="35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3500" dirty="0">
                <a:latin typeface="+mj-lt"/>
                <a:ea typeface="+mj-ea"/>
                <a:cs typeface="+mj-cs"/>
              </a:rPr>
              <a:t>with</a:t>
            </a:r>
            <a:r>
              <a:rPr lang="zh-CN" altLang="en-US" sz="35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3500" dirty="0">
                <a:latin typeface="+mj-lt"/>
                <a:ea typeface="+mj-ea"/>
                <a:cs typeface="+mj-cs"/>
              </a:rPr>
              <a:t>Phillip</a:t>
            </a:r>
            <a:r>
              <a:rPr lang="zh-CN" altLang="en-US" sz="35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3500" dirty="0">
                <a:latin typeface="+mj-lt"/>
                <a:ea typeface="+mj-ea"/>
                <a:cs typeface="+mj-cs"/>
              </a:rPr>
              <a:t>Isola</a:t>
            </a:r>
            <a:r>
              <a:rPr lang="zh-CN" altLang="en-US" sz="35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3500" dirty="0">
                <a:latin typeface="+mj-lt"/>
                <a:ea typeface="+mj-ea"/>
                <a:cs typeface="+mj-cs"/>
              </a:rPr>
              <a:t>and</a:t>
            </a:r>
            <a:r>
              <a:rPr lang="zh-CN" altLang="en-US" sz="35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3500" dirty="0">
                <a:latin typeface="+mj-lt"/>
                <a:ea typeface="+mj-ea"/>
                <a:cs typeface="+mj-cs"/>
              </a:rPr>
              <a:t>Alexei</a:t>
            </a:r>
            <a:r>
              <a:rPr lang="zh-CN" altLang="en-US" sz="35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3500" dirty="0">
                <a:latin typeface="+mj-lt"/>
                <a:ea typeface="+mj-ea"/>
                <a:cs typeface="+mj-cs"/>
              </a:rPr>
              <a:t>A.</a:t>
            </a:r>
            <a:r>
              <a:rPr lang="zh-CN" altLang="en-US" sz="3500" dirty="0">
                <a:latin typeface="+mj-lt"/>
                <a:ea typeface="+mj-ea"/>
                <a:cs typeface="+mj-cs"/>
              </a:rPr>
              <a:t> </a:t>
            </a:r>
            <a:r>
              <a:rPr lang="en-US" altLang="zh-CN" sz="3500" dirty="0" err="1">
                <a:latin typeface="+mj-lt"/>
                <a:ea typeface="+mj-ea"/>
                <a:cs typeface="+mj-cs"/>
              </a:rPr>
              <a:t>Efros</a:t>
            </a:r>
            <a:endParaRPr lang="en-US" sz="3500" dirty="0"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340" y="5361866"/>
            <a:ext cx="2470913" cy="1320173"/>
          </a:xfrm>
          <a:prstGeom prst="rect">
            <a:avLst/>
          </a:prstGeom>
        </p:spPr>
      </p:pic>
      <p:pic>
        <p:nvPicPr>
          <p:cNvPr id="9" name="horizantal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46798" y="5349214"/>
            <a:ext cx="5245202" cy="14986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/>
          <a:srcRect t="5764" b="14876"/>
          <a:stretch/>
        </p:blipFill>
        <p:spPr>
          <a:xfrm>
            <a:off x="2735627" y="5469227"/>
            <a:ext cx="1692917" cy="121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3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1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670" y="1028733"/>
            <a:ext cx="10594660" cy="40724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40" y="185767"/>
            <a:ext cx="11881320" cy="1143000"/>
          </a:xfrm>
        </p:spPr>
        <p:txBody>
          <a:bodyPr>
            <a:noAutofit/>
          </a:bodyPr>
          <a:lstStyle/>
          <a:p>
            <a:r>
              <a:rPr lang="en-US" sz="5166" dirty="0"/>
              <a:t>Image-to-Image Translation</a:t>
            </a:r>
            <a:r>
              <a:rPr lang="zh-CN" altLang="en-US" sz="5166" dirty="0"/>
              <a:t> </a:t>
            </a:r>
            <a:r>
              <a:rPr lang="en-US" altLang="zh-CN" sz="5166" dirty="0"/>
              <a:t>with</a:t>
            </a:r>
            <a:r>
              <a:rPr lang="zh-CN" altLang="en-US" sz="5166" dirty="0"/>
              <a:t> </a:t>
            </a:r>
            <a:r>
              <a:rPr lang="en-US" altLang="zh-CN" sz="5166" b="1" dirty="0"/>
              <a:t>pix2pix</a:t>
            </a:r>
            <a:endParaRPr lang="en-US" sz="5166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022921" y="5436174"/>
            <a:ext cx="8120044" cy="810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33">
                <a:latin typeface="+mj-lt"/>
              </a:rPr>
              <a:t>Image-to-image Translation with Conditional Adversarial Nets </a:t>
            </a:r>
          </a:p>
          <a:p>
            <a:pPr algn="ctr"/>
            <a:r>
              <a:rPr lang="en-US" sz="2333" dirty="0">
                <a:latin typeface="+mj-lt"/>
              </a:rPr>
              <a:t>Phillip Isola, Jun-</a:t>
            </a:r>
            <a:r>
              <a:rPr lang="en-US" altLang="zh-CN" sz="2333" dirty="0">
                <a:latin typeface="+mj-lt"/>
              </a:rPr>
              <a:t>Yan </a:t>
            </a:r>
            <a:r>
              <a:rPr lang="en-US" sz="2333" dirty="0">
                <a:latin typeface="+mj-lt"/>
              </a:rPr>
              <a:t>Zhu, </a:t>
            </a:r>
            <a:r>
              <a:rPr lang="en-US" sz="2333" dirty="0" err="1">
                <a:latin typeface="+mj-lt"/>
              </a:rPr>
              <a:t>Tinghui</a:t>
            </a:r>
            <a:r>
              <a:rPr lang="en-US" sz="2333" dirty="0">
                <a:latin typeface="+mj-lt"/>
              </a:rPr>
              <a:t> Zhou, Alexei A. </a:t>
            </a:r>
            <a:r>
              <a:rPr lang="en-US" sz="2333" dirty="0" err="1">
                <a:latin typeface="+mj-lt"/>
              </a:rPr>
              <a:t>Efros</a:t>
            </a:r>
            <a:r>
              <a:rPr lang="en-US" sz="2333" dirty="0">
                <a:latin typeface="+mj-lt"/>
              </a:rPr>
              <a:t>.  CVPR 2017</a:t>
            </a:r>
          </a:p>
        </p:txBody>
      </p:sp>
      <p:pic>
        <p:nvPicPr>
          <p:cNvPr id="11" name="cat_drawing">
            <a:hlinkClick r:id="" action="ppaction://media"/>
            <a:extLst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6336" t="17104" b="8241"/>
          <a:stretch>
            <a:fillRect/>
          </a:stretch>
        </p:blipFill>
        <p:spPr>
          <a:xfrm>
            <a:off x="575387" y="5045205"/>
            <a:ext cx="3390118" cy="180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16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08"/>
    </mc:Choice>
    <mc:Fallback xmlns="">
      <p:transition spd="slow" advTm="212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4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32" objId="11"/>
        <p14:stopEvt time="4783" objId="11"/>
      </p14:showEvt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/>
          <p:cNvSpPr txBox="1"/>
          <p:nvPr/>
        </p:nvSpPr>
        <p:spPr>
          <a:xfrm>
            <a:off x="1888602" y="206997"/>
            <a:ext cx="182793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Paired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575387" y="1022972"/>
            <a:ext cx="4422543" cy="6186448"/>
            <a:chOff x="157808" y="1937488"/>
            <a:chExt cx="4248472" cy="5980546"/>
          </a:xfrm>
        </p:grpSpPr>
        <p:grpSp>
          <p:nvGrpSpPr>
            <p:cNvPr id="63" name="Group 189"/>
            <p:cNvGrpSpPr/>
            <p:nvPr/>
          </p:nvGrpSpPr>
          <p:grpSpPr>
            <a:xfrm>
              <a:off x="157808" y="2545949"/>
              <a:ext cx="4248472" cy="1190520"/>
              <a:chOff x="0" y="0"/>
              <a:chExt cx="2721759" cy="852739"/>
            </a:xfrm>
          </p:grpSpPr>
          <p:pic>
            <p:nvPicPr>
              <p:cNvPr id="81" name="pasted-image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2" name="pasted-image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523745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3" name="pasted-image.pd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296952" y="645442"/>
                <a:ext cx="94227" cy="2072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4" name="Group 193"/>
            <p:cNvGrpSpPr/>
            <p:nvPr/>
          </p:nvGrpSpPr>
          <p:grpSpPr>
            <a:xfrm>
              <a:off x="157808" y="5302779"/>
              <a:ext cx="4248472" cy="1190520"/>
              <a:chOff x="0" y="0"/>
              <a:chExt cx="2721759" cy="852739"/>
            </a:xfrm>
          </p:grpSpPr>
          <p:pic>
            <p:nvPicPr>
              <p:cNvPr id="78" name="pasted-image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9" name="pasted-image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523745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0" name="pasted-image.pd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296952" y="645442"/>
                <a:ext cx="94227" cy="2072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5" name="Group 197"/>
            <p:cNvGrpSpPr/>
            <p:nvPr/>
          </p:nvGrpSpPr>
          <p:grpSpPr>
            <a:xfrm>
              <a:off x="157808" y="3899037"/>
              <a:ext cx="4248472" cy="1190520"/>
              <a:chOff x="0" y="0"/>
              <a:chExt cx="2721759" cy="852739"/>
            </a:xfrm>
          </p:grpSpPr>
          <p:pic>
            <p:nvPicPr>
              <p:cNvPr id="75" name="pasted-image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6" name="pasted-image.pd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523745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7" name="pasted-image.pdf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296952" y="645442"/>
                <a:ext cx="94227" cy="2072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66" name="1.jpg"/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552" y="2448867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7" name="2.jpg"/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552" y="3846714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8" name="3.jpg"/>
            <p:cNvPicPr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29" y="5239325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9" name="1.jpg"/>
            <p:cNvPicPr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6606" y="2448867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0" name="2.jpg"/>
            <p:cNvPicPr>
              <a:picLocks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6606" y="3846714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1" name="3.jpg"/>
            <p:cNvPicPr>
              <a:picLocks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6606" y="5239325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Shape 198"/>
                <p:cNvSpPr/>
                <p:nvPr/>
              </p:nvSpPr>
              <p:spPr>
                <a:xfrm rot="5400000">
                  <a:off x="1594497" y="6702382"/>
                  <a:ext cx="1375094" cy="105621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44648" tIns="44648" rIns="44648" bIns="44648" numCol="1" anchor="ctr">
                  <a:noAutofit/>
                </a:bodyPr>
                <a:lstStyle>
                  <a:lvl1pPr defTabSz="821531">
                    <a:defRPr sz="4000">
                      <a:latin typeface="Adobe 繁黑體 Std B"/>
                      <a:ea typeface="Adobe 繁黑體 Std B"/>
                      <a:cs typeface="Adobe 繁黑體 Std B"/>
                      <a:sym typeface="Adobe 繁黑體 Std B"/>
                    </a:defRPr>
                  </a:lvl1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250" i="1">
                            <a:latin typeface="Cambria Math" charset="0"/>
                          </a:rPr>
                          <m:t>⋯</m:t>
                        </m:r>
                      </m:oMath>
                    </m:oMathPara>
                  </a14:m>
                  <a:endParaRPr sz="6250" dirty="0">
                    <a:latin typeface="Adobe Clean" panose="020B0503020404020204" pitchFamily="34" charset="0"/>
                  </a:endParaRPr>
                </a:p>
              </p:txBody>
            </p:sp>
          </mc:Choice>
          <mc:Fallback xmlns="">
            <p:sp>
              <p:nvSpPr>
                <p:cNvPr id="72" name="Shape 19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594497" y="6702382"/>
                  <a:ext cx="1375094" cy="105621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3" name="pasted-image.pdf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1010235" y="1955219"/>
              <a:ext cx="574891" cy="39007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4" name="pasted-image.pdf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2867179" y="1937488"/>
              <a:ext cx="535244" cy="425536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2200810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6415991" y="5709254"/>
            <a:ext cx="4447191" cy="102438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67" dirty="0">
                <a:solidFill>
                  <a:schemeClr val="tx1"/>
                </a:solidFill>
              </a:rPr>
              <a:t>- Expensive to collec</a:t>
            </a:r>
            <a:r>
              <a:rPr lang="en-US" altLang="zh-CN" sz="2667" dirty="0">
                <a:solidFill>
                  <a:schemeClr val="tx1"/>
                </a:solidFill>
              </a:rPr>
              <a:t>t pairs.</a:t>
            </a:r>
            <a:endParaRPr lang="en-US" sz="2667" dirty="0">
              <a:solidFill>
                <a:schemeClr val="tx1"/>
              </a:solidFill>
            </a:endParaRPr>
          </a:p>
          <a:p>
            <a:r>
              <a:rPr lang="en-US" sz="2667" dirty="0">
                <a:solidFill>
                  <a:schemeClr val="tx1"/>
                </a:solidFill>
              </a:rPr>
              <a:t>- Impossible in many scenarios.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264132" y="842005"/>
            <a:ext cx="6750909" cy="2189661"/>
            <a:chOff x="6316958" y="1010406"/>
            <a:chExt cx="8101091" cy="2627593"/>
          </a:xfrm>
        </p:grpSpPr>
        <p:pic>
          <p:nvPicPr>
            <p:cNvPr id="29" name="pasted-image-filtered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859183" y="1010406"/>
              <a:ext cx="3558866" cy="2059008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pic>
          <p:nvPicPr>
            <p:cNvPr id="30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316958" y="1010406"/>
              <a:ext cx="3558865" cy="2059008"/>
            </a:xfrm>
            <a:prstGeom prst="rect">
              <a:avLst/>
            </a:prstGeom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sp>
          <p:nvSpPr>
            <p:cNvPr id="4" name="Arrow: Right 3"/>
            <p:cNvSpPr/>
            <p:nvPr/>
          </p:nvSpPr>
          <p:spPr>
            <a:xfrm>
              <a:off x="10080917" y="1761948"/>
              <a:ext cx="581113" cy="555924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7321096" y="3034680"/>
                  <a:ext cx="5713564" cy="6033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667" dirty="0"/>
                    <a:t>Label </a:t>
                  </a:r>
                  <a14:m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↔</m:t>
                      </m:r>
                    </m:oMath>
                  </a14:m>
                  <a:r>
                    <a:rPr lang="en-US" sz="2667" dirty="0"/>
                    <a:t> photo: per-pixel labeling</a:t>
                  </a: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1096" y="3034680"/>
                  <a:ext cx="5713564" cy="603319"/>
                </a:xfrm>
                <a:prstGeom prst="rect">
                  <a:avLst/>
                </a:prstGeom>
                <a:blipFill>
                  <a:blip r:embed="rId5"/>
                  <a:stretch>
                    <a:fillRect l="-2400" t="-9756" r="-1333" b="-2926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/>
          <p:cNvGrpSpPr/>
          <p:nvPr/>
        </p:nvGrpSpPr>
        <p:grpSpPr>
          <a:xfrm>
            <a:off x="5264132" y="3173707"/>
            <a:ext cx="6749368" cy="2540751"/>
            <a:chOff x="6316958" y="3808448"/>
            <a:chExt cx="8099241" cy="3048901"/>
          </a:xfrm>
        </p:grpSpPr>
        <p:grpSp>
          <p:nvGrpSpPr>
            <p:cNvPr id="8" name="Group 7"/>
            <p:cNvGrpSpPr/>
            <p:nvPr/>
          </p:nvGrpSpPr>
          <p:grpSpPr>
            <a:xfrm>
              <a:off x="6316958" y="3808448"/>
              <a:ext cx="8099241" cy="2322576"/>
              <a:chOff x="6316958" y="3970784"/>
              <a:chExt cx="8099241" cy="2322576"/>
            </a:xfrm>
          </p:grpSpPr>
          <p:sp>
            <p:nvSpPr>
              <p:cNvPr id="79" name="Arrow: Right 78"/>
              <p:cNvSpPr/>
              <p:nvPr/>
            </p:nvSpPr>
            <p:spPr>
              <a:xfrm>
                <a:off x="10072052" y="4854110"/>
                <a:ext cx="581113" cy="555924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/>
              </a:p>
            </p:txBody>
          </p:sp>
          <p:pic>
            <p:nvPicPr>
              <p:cNvPr id="80" name="Picture 2" descr="Image result for question mark square"/>
              <p:cNvPicPr>
                <a:picLocks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59183" y="3970784"/>
                <a:ext cx="3557016" cy="2322576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asted-image.png"/>
              <p:cNvPicPr>
                <a:picLocks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6958" y="3972894"/>
                <a:ext cx="3557653" cy="231835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/>
                <p:cNvSpPr txBox="1"/>
                <p:nvPr/>
              </p:nvSpPr>
              <p:spPr>
                <a:xfrm>
                  <a:off x="7478095" y="6254030"/>
                  <a:ext cx="5990870" cy="6033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667" dirty="0"/>
                    <a:t>Horse</a:t>
                  </a:r>
                  <a:r>
                    <a:rPr lang="en-US" sz="2667" dirty="0"/>
                    <a:t> </a:t>
                  </a:r>
                  <a14:m>
                    <m:oMath xmlns:m="http://schemas.openxmlformats.org/officeDocument/2006/math">
                      <m:r>
                        <a:rPr lang="en-US" sz="2667" i="1">
                          <a:latin typeface="Cambria Math" panose="02040503050406030204" pitchFamily="18" charset="0"/>
                        </a:rPr>
                        <m:t>↔</m:t>
                      </m:r>
                    </m:oMath>
                  </a14:m>
                  <a:r>
                    <a:rPr lang="en-US" sz="2667" dirty="0"/>
                    <a:t> zebra: how to get zebras?</a:t>
                  </a:r>
                </a:p>
              </p:txBody>
            </p:sp>
          </mc:Choice>
          <mc:Fallback xmlns="">
            <p:sp>
              <p:nvSpPr>
                <p:cNvPr id="83" name="TextBox 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8095" y="6254030"/>
                  <a:ext cx="5990870" cy="603319"/>
                </a:xfrm>
                <a:prstGeom prst="rect">
                  <a:avLst/>
                </a:prstGeom>
                <a:blipFill>
                  <a:blip r:embed="rId8"/>
                  <a:stretch>
                    <a:fillRect l="-2284" t="-9756" r="-1015" b="-2926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TextBox 36"/>
          <p:cNvSpPr txBox="1"/>
          <p:nvPr/>
        </p:nvSpPr>
        <p:spPr>
          <a:xfrm>
            <a:off x="1888602" y="206997"/>
            <a:ext cx="182793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Paired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75387" y="1022972"/>
            <a:ext cx="4422543" cy="6186448"/>
            <a:chOff x="157808" y="1937488"/>
            <a:chExt cx="4248472" cy="5980546"/>
          </a:xfrm>
        </p:grpSpPr>
        <p:grpSp>
          <p:nvGrpSpPr>
            <p:cNvPr id="39" name="Group 189"/>
            <p:cNvGrpSpPr/>
            <p:nvPr/>
          </p:nvGrpSpPr>
          <p:grpSpPr>
            <a:xfrm>
              <a:off x="157808" y="2545949"/>
              <a:ext cx="4248472" cy="1190520"/>
              <a:chOff x="0" y="0"/>
              <a:chExt cx="2721759" cy="852739"/>
            </a:xfrm>
          </p:grpSpPr>
          <p:pic>
            <p:nvPicPr>
              <p:cNvPr id="84" name="pasted-image.pdf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5" name="pasted-image.pdf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2523745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6" name="pasted-image.pdf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1296952" y="645442"/>
                <a:ext cx="94227" cy="2072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0" name="Group 193"/>
            <p:cNvGrpSpPr/>
            <p:nvPr/>
          </p:nvGrpSpPr>
          <p:grpSpPr>
            <a:xfrm>
              <a:off x="157808" y="5302779"/>
              <a:ext cx="4248472" cy="1190520"/>
              <a:chOff x="0" y="0"/>
              <a:chExt cx="2721759" cy="852739"/>
            </a:xfrm>
          </p:grpSpPr>
          <p:pic>
            <p:nvPicPr>
              <p:cNvPr id="54" name="pasted-image.pdf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5" name="pasted-image.pdf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2523745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2" name="pasted-image.pdf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1296952" y="645442"/>
                <a:ext cx="94227" cy="2072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1" name="Group 197"/>
            <p:cNvGrpSpPr/>
            <p:nvPr/>
          </p:nvGrpSpPr>
          <p:grpSpPr>
            <a:xfrm>
              <a:off x="157808" y="3899037"/>
              <a:ext cx="4248472" cy="1190520"/>
              <a:chOff x="0" y="0"/>
              <a:chExt cx="2721759" cy="852739"/>
            </a:xfrm>
          </p:grpSpPr>
          <p:pic>
            <p:nvPicPr>
              <p:cNvPr id="51" name="pasted-image.pdf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2" name="pasted-image.pdf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2523745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3" name="pasted-image.pdf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1296952" y="645442"/>
                <a:ext cx="94227" cy="2072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2" name="1.jpg"/>
            <p:cNvPicPr>
              <a:picLocks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552" y="2448867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2.jpg"/>
            <p:cNvPicPr>
              <a:picLocks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552" y="3846714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4" name="3.jpg"/>
            <p:cNvPicPr>
              <a:picLocks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29" y="5239325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5" name="1.jpg"/>
            <p:cNvPicPr>
              <a:picLocks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6606" y="2448867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6" name="2.jpg"/>
            <p:cNvPicPr>
              <a:picLocks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6606" y="3846714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7" name="3.jpg"/>
            <p:cNvPicPr>
              <a:picLocks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6606" y="5239325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Shape 198"/>
                <p:cNvSpPr/>
                <p:nvPr/>
              </p:nvSpPr>
              <p:spPr>
                <a:xfrm rot="5400000">
                  <a:off x="1594497" y="6702382"/>
                  <a:ext cx="1375094" cy="105621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44648" tIns="44648" rIns="44648" bIns="44648" numCol="1" anchor="ctr">
                  <a:noAutofit/>
                </a:bodyPr>
                <a:lstStyle>
                  <a:lvl1pPr defTabSz="821531">
                    <a:defRPr sz="4000">
                      <a:latin typeface="Adobe 繁黑體 Std B"/>
                      <a:ea typeface="Adobe 繁黑體 Std B"/>
                      <a:cs typeface="Adobe 繁黑體 Std B"/>
                      <a:sym typeface="Adobe 繁黑體 Std B"/>
                    </a:defRPr>
                  </a:lvl1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250" i="1">
                            <a:latin typeface="Cambria Math" charset="0"/>
                          </a:rPr>
                          <m:t>⋯</m:t>
                        </m:r>
                      </m:oMath>
                    </m:oMathPara>
                  </a14:m>
                  <a:endParaRPr sz="6250" dirty="0">
                    <a:latin typeface="Adobe Clean" panose="020B0503020404020204" pitchFamily="34" charset="0"/>
                  </a:endParaRPr>
                </a:p>
              </p:txBody>
            </p:sp>
          </mc:Choice>
          <mc:Fallback xmlns="">
            <p:sp>
              <p:nvSpPr>
                <p:cNvPr id="48" name="Shape 19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594497" y="6702382"/>
                  <a:ext cx="1375094" cy="1056210"/>
                </a:xfrm>
                <a:prstGeom prst="rect">
                  <a:avLst/>
                </a:prstGeom>
                <a:blipFill rotWithShape="0">
                  <a:blip r:embed="rId29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9" name="pasted-image.pdf"/>
            <p:cNvPicPr>
              <a:picLocks noChangeAspect="1"/>
            </p:cNvPicPr>
            <p:nvPr/>
          </p:nvPicPr>
          <p:blipFill>
            <a:blip r:embed="rId30">
              <a:extLst/>
            </a:blip>
            <a:stretch>
              <a:fillRect/>
            </a:stretch>
          </p:blipFill>
          <p:spPr>
            <a:xfrm>
              <a:off x="1010235" y="1955219"/>
              <a:ext cx="574891" cy="39007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0" name="pasted-image.pdf"/>
            <p:cNvPicPr>
              <a:picLocks noChangeAspect="1"/>
            </p:cNvPicPr>
            <p:nvPr/>
          </p:nvPicPr>
          <p:blipFill>
            <a:blip r:embed="rId31">
              <a:extLst/>
            </a:blip>
            <a:stretch>
              <a:fillRect/>
            </a:stretch>
          </p:blipFill>
          <p:spPr>
            <a:xfrm>
              <a:off x="2867179" y="1937488"/>
              <a:ext cx="535244" cy="425536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154231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20848" y="3659057"/>
            <a:ext cx="119566" cy="28397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" name="Group 2"/>
          <p:cNvGrpSpPr/>
          <p:nvPr/>
        </p:nvGrpSpPr>
        <p:grpSpPr>
          <a:xfrm>
            <a:off x="8316247" y="1009764"/>
            <a:ext cx="2040227" cy="5760387"/>
            <a:chOff x="9979496" y="1211717"/>
            <a:chExt cx="2448272" cy="6912464"/>
          </a:xfrm>
        </p:grpSpPr>
        <p:pic>
          <p:nvPicPr>
            <p:cNvPr id="10" name="pasted-image.png"/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7528" y="1803447"/>
              <a:ext cx="1828800" cy="143376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pasted-image.png"/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7530" y="5037597"/>
              <a:ext cx="1828800" cy="143376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pasted-image.png"/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7528" y="3420938"/>
              <a:ext cx="1828800" cy="143376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pasted-image.pdf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9979496" y="1707640"/>
              <a:ext cx="269011" cy="5608394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4" name="pasted-image.pdf"/>
            <p:cNvPicPr>
              <a:picLocks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2158757" y="1707640"/>
              <a:ext cx="269011" cy="560839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5" name="Shape 183"/>
            <p:cNvSpPr/>
            <p:nvPr/>
          </p:nvSpPr>
          <p:spPr>
            <a:xfrm rot="5400000">
              <a:off x="10849449" y="6833895"/>
              <a:ext cx="1568097" cy="10124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9531" tIns="59531" rIns="59531" bIns="59531" anchor="ctr"/>
            <a:lstStyle>
              <a:lvl1pPr defTabSz="821531">
                <a:defRPr sz="4000">
                  <a:latin typeface="Adobe 繁黑體 Std B"/>
                  <a:ea typeface="Adobe 繁黑體 Std B"/>
                  <a:cs typeface="Adobe 繁黑體 Std B"/>
                  <a:sym typeface="Adobe 繁黑體 Std B"/>
                </a:defRPr>
              </a:lvl1pPr>
            </a:lstStyle>
            <a:p>
              <a:r>
                <a:rPr sz="8333" dirty="0">
                  <a:latin typeface="Adobe Clean" panose="020B0503020404020204" pitchFamily="34" charset="0"/>
                </a:rPr>
                <a:t>…</a:t>
              </a:r>
            </a:p>
          </p:txBody>
        </p:sp>
        <p:pic>
          <p:nvPicPr>
            <p:cNvPr id="32" name="pasted-image.pdf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0973212" y="1211717"/>
              <a:ext cx="417433" cy="417273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4" name="Group 3"/>
          <p:cNvGrpSpPr/>
          <p:nvPr/>
        </p:nvGrpSpPr>
        <p:grpSpPr>
          <a:xfrm>
            <a:off x="5975987" y="1009764"/>
            <a:ext cx="2040227" cy="5779608"/>
            <a:chOff x="7171184" y="1211717"/>
            <a:chExt cx="2448272" cy="6935530"/>
          </a:xfrm>
        </p:grpSpPr>
        <p:grpSp>
          <p:nvGrpSpPr>
            <p:cNvPr id="2" name="Group 1"/>
            <p:cNvGrpSpPr/>
            <p:nvPr/>
          </p:nvGrpSpPr>
          <p:grpSpPr>
            <a:xfrm>
              <a:off x="7171184" y="1211717"/>
              <a:ext cx="2448272" cy="6068999"/>
              <a:chOff x="7171184" y="1211717"/>
              <a:chExt cx="2448272" cy="6068999"/>
            </a:xfrm>
          </p:grpSpPr>
          <p:pic>
            <p:nvPicPr>
              <p:cNvPr id="5" name="pasted-image.png"/>
              <p:cNvPicPr>
                <a:picLocks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59860" y="3420938"/>
                <a:ext cx="1828800" cy="143376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" name="pasted-image.pdf"/>
              <p:cNvPicPr>
                <a:picLocks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7171184" y="1672322"/>
                <a:ext cx="269011" cy="5608394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7" name="pasted-image.pdf"/>
              <p:cNvPicPr>
                <a:picLocks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9350443" y="1672322"/>
                <a:ext cx="269013" cy="5608394"/>
              </a:xfrm>
              <a:prstGeom prst="rect">
                <a:avLst/>
              </a:prstGeom>
              <a:ln w="12700">
                <a:miter lim="400000"/>
              </a:ln>
            </p:spPr>
          </p:pic>
          <p:pic>
            <p:nvPicPr>
              <p:cNvPr id="28" name="pasted-image.png"/>
              <p:cNvPicPr>
                <a:picLocks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59860" y="5037597"/>
                <a:ext cx="1828800" cy="143376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pasted-image.png"/>
              <p:cNvPicPr>
                <a:picLocks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59860" y="1803447"/>
                <a:ext cx="1828800" cy="143376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1" name="pasted-image.pdf"/>
              <p:cNvPicPr>
                <a:picLocks noChangeAspect="1"/>
              </p:cNvPicPr>
              <p:nvPr/>
            </p:nvPicPr>
            <p:blipFill>
              <a:blip r:embed="rId13">
                <a:extLst/>
              </a:blip>
              <a:stretch>
                <a:fillRect/>
              </a:stretch>
            </p:blipFill>
            <p:spPr>
              <a:xfrm>
                <a:off x="8142352" y="1211717"/>
                <a:ext cx="463816" cy="417273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sp>
          <p:nvSpPr>
            <p:cNvPr id="46" name="Shape 198"/>
            <p:cNvSpPr/>
            <p:nvPr/>
          </p:nvSpPr>
          <p:spPr>
            <a:xfrm rot="5400000">
              <a:off x="8061548" y="6837982"/>
              <a:ext cx="1591163" cy="1027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9531" tIns="59531" rIns="59531" bIns="59531" numCol="1" anchor="ctr">
              <a:noAutofit/>
            </a:bodyPr>
            <a:lstStyle>
              <a:lvl1pPr defTabSz="821531">
                <a:defRPr sz="4000">
                  <a:latin typeface="Adobe 繁黑體 Std B"/>
                  <a:ea typeface="Adobe 繁黑體 Std B"/>
                  <a:cs typeface="Adobe 繁黑體 Std B"/>
                  <a:sym typeface="Adobe 繁黑體 Std B"/>
                </a:defRPr>
              </a:lvl1pPr>
            </a:lstStyle>
            <a:p>
              <a:r>
                <a:rPr sz="8333" dirty="0">
                  <a:latin typeface="Adobe Clean" panose="020B0503020404020204" pitchFamily="34" charset="0"/>
                </a:rPr>
                <a:t>…</a:t>
              </a:r>
            </a:p>
          </p:txBody>
        </p:sp>
      </p:grpSp>
      <p:sp>
        <p:nvSpPr>
          <p:cNvPr id="117" name="Shape 208"/>
          <p:cNvSpPr/>
          <p:nvPr/>
        </p:nvSpPr>
        <p:spPr>
          <a:xfrm flipV="1">
            <a:off x="5502134" y="897298"/>
            <a:ext cx="2" cy="5305578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  <a:prstDash val="sysDot"/>
            <a:miter lim="400000"/>
          </a:ln>
        </p:spPr>
        <p:txBody>
          <a:bodyPr lIns="42333" tIns="42333" rIns="42333" bIns="42333" anchor="ctr"/>
          <a:lstStyle/>
          <a:p>
            <a:pPr>
              <a:defRPr sz="2400"/>
            </a:pPr>
            <a:endParaRPr sz="2000"/>
          </a:p>
        </p:txBody>
      </p:sp>
      <p:sp>
        <p:nvSpPr>
          <p:cNvPr id="140" name="TextBox 139"/>
          <p:cNvSpPr txBox="1"/>
          <p:nvPr/>
        </p:nvSpPr>
        <p:spPr>
          <a:xfrm>
            <a:off x="1888602" y="206997"/>
            <a:ext cx="182793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Paired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6756073" y="206997"/>
            <a:ext cx="259513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Unpaired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575387" y="1022972"/>
            <a:ext cx="4422543" cy="6186448"/>
            <a:chOff x="157808" y="1937488"/>
            <a:chExt cx="4248472" cy="5980546"/>
          </a:xfrm>
        </p:grpSpPr>
        <p:grpSp>
          <p:nvGrpSpPr>
            <p:cNvPr id="47" name="Group 189"/>
            <p:cNvGrpSpPr/>
            <p:nvPr/>
          </p:nvGrpSpPr>
          <p:grpSpPr>
            <a:xfrm>
              <a:off x="157808" y="2545949"/>
              <a:ext cx="4248472" cy="1190520"/>
              <a:chOff x="0" y="0"/>
              <a:chExt cx="2721759" cy="852739"/>
            </a:xfrm>
          </p:grpSpPr>
          <p:pic>
            <p:nvPicPr>
              <p:cNvPr id="65" name="pasted-image.pdf"/>
              <p:cNvPicPr>
                <a:picLocks noChangeAspect="1"/>
              </p:cNvPicPr>
              <p:nvPr/>
            </p:nvPicPr>
            <p:blipFill>
              <a:blip r:embed="rId14">
                <a:extLst/>
              </a:blip>
              <a:stretch>
                <a:fillRect/>
              </a:stretch>
            </p:blipFill>
            <p:spPr>
              <a:xfrm>
                <a:off x="0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6" name="pasted-image.pdf"/>
              <p:cNvPicPr>
                <a:picLocks noChangeAspect="1"/>
              </p:cNvPicPr>
              <p:nvPr/>
            </p:nvPicPr>
            <p:blipFill>
              <a:blip r:embed="rId15">
                <a:extLst/>
              </a:blip>
              <a:stretch>
                <a:fillRect/>
              </a:stretch>
            </p:blipFill>
            <p:spPr>
              <a:xfrm>
                <a:off x="2523745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7" name="pasted-image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296952" y="645442"/>
                <a:ext cx="94227" cy="2072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8" name="Group 193"/>
            <p:cNvGrpSpPr/>
            <p:nvPr/>
          </p:nvGrpSpPr>
          <p:grpSpPr>
            <a:xfrm>
              <a:off x="157808" y="5302779"/>
              <a:ext cx="4248472" cy="1190520"/>
              <a:chOff x="0" y="0"/>
              <a:chExt cx="2721759" cy="852739"/>
            </a:xfrm>
          </p:grpSpPr>
          <p:pic>
            <p:nvPicPr>
              <p:cNvPr id="62" name="pasted-image.pdf"/>
              <p:cNvPicPr>
                <a:picLocks noChangeAspect="1"/>
              </p:cNvPicPr>
              <p:nvPr/>
            </p:nvPicPr>
            <p:blipFill>
              <a:blip r:embed="rId14">
                <a:extLst/>
              </a:blip>
              <a:stretch>
                <a:fillRect/>
              </a:stretch>
            </p:blipFill>
            <p:spPr>
              <a:xfrm>
                <a:off x="0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3" name="pasted-image.pdf"/>
              <p:cNvPicPr>
                <a:picLocks noChangeAspect="1"/>
              </p:cNvPicPr>
              <p:nvPr/>
            </p:nvPicPr>
            <p:blipFill>
              <a:blip r:embed="rId15">
                <a:extLst/>
              </a:blip>
              <a:stretch>
                <a:fillRect/>
              </a:stretch>
            </p:blipFill>
            <p:spPr>
              <a:xfrm>
                <a:off x="2523745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4" name="pasted-image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296952" y="645442"/>
                <a:ext cx="94227" cy="2072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9" name="Group 197"/>
            <p:cNvGrpSpPr/>
            <p:nvPr/>
          </p:nvGrpSpPr>
          <p:grpSpPr>
            <a:xfrm>
              <a:off x="157808" y="3899037"/>
              <a:ext cx="4248472" cy="1190520"/>
              <a:chOff x="0" y="0"/>
              <a:chExt cx="2721759" cy="852739"/>
            </a:xfrm>
          </p:grpSpPr>
          <p:pic>
            <p:nvPicPr>
              <p:cNvPr id="59" name="pasted-image.pdf"/>
              <p:cNvPicPr>
                <a:picLocks noChangeAspect="1"/>
              </p:cNvPicPr>
              <p:nvPr/>
            </p:nvPicPr>
            <p:blipFill>
              <a:blip r:embed="rId14">
                <a:extLst/>
              </a:blip>
              <a:stretch>
                <a:fillRect/>
              </a:stretch>
            </p:blipFill>
            <p:spPr>
              <a:xfrm>
                <a:off x="0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0" name="pasted-image.pdf"/>
              <p:cNvPicPr>
                <a:picLocks noChangeAspect="1"/>
              </p:cNvPicPr>
              <p:nvPr/>
            </p:nvPicPr>
            <p:blipFill>
              <a:blip r:embed="rId15">
                <a:extLst/>
              </a:blip>
              <a:stretch>
                <a:fillRect/>
              </a:stretch>
            </p:blipFill>
            <p:spPr>
              <a:xfrm>
                <a:off x="2523745" y="0"/>
                <a:ext cx="198015" cy="76876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1" name="pasted-image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1296952" y="645442"/>
                <a:ext cx="94227" cy="2072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50" name="1.jpg"/>
            <p:cNvPicPr>
              <a:picLocks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552" y="2448867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1" name="2.jpg"/>
            <p:cNvPicPr>
              <a:picLocks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552" y="3846714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2" name="3.jpg"/>
            <p:cNvPicPr>
              <a:picLocks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29" y="5239325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3" name="1.jpg"/>
            <p:cNvPicPr>
              <a:picLocks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6606" y="2448867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4" name="2.jpg"/>
            <p:cNvPicPr>
              <a:picLocks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6606" y="3846714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5" name="3.jpg"/>
            <p:cNvPicPr>
              <a:picLocks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6606" y="5239325"/>
              <a:ext cx="1426464" cy="124358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Shape 198"/>
                <p:cNvSpPr/>
                <p:nvPr/>
              </p:nvSpPr>
              <p:spPr>
                <a:xfrm rot="5400000">
                  <a:off x="1594497" y="6702382"/>
                  <a:ext cx="1375094" cy="105621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44648" tIns="44648" rIns="44648" bIns="44648" numCol="1" anchor="ctr">
                  <a:noAutofit/>
                </a:bodyPr>
                <a:lstStyle>
                  <a:lvl1pPr defTabSz="821531">
                    <a:defRPr sz="4000">
                      <a:latin typeface="Adobe 繁黑體 Std B"/>
                      <a:ea typeface="Adobe 繁黑體 Std B"/>
                      <a:cs typeface="Adobe 繁黑體 Std B"/>
                      <a:sym typeface="Adobe 繁黑體 Std B"/>
                    </a:defRPr>
                  </a:lvl1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250" i="1">
                            <a:latin typeface="Cambria Math" charset="0"/>
                          </a:rPr>
                          <m:t>⋯</m:t>
                        </m:r>
                      </m:oMath>
                    </m:oMathPara>
                  </a14:m>
                  <a:endParaRPr sz="6250" dirty="0">
                    <a:latin typeface="Adobe Clean" panose="020B0503020404020204" pitchFamily="34" charset="0"/>
                  </a:endParaRPr>
                </a:p>
              </p:txBody>
            </p:sp>
          </mc:Choice>
          <mc:Fallback xmlns="">
            <p:sp>
              <p:nvSpPr>
                <p:cNvPr id="56" name="Shape 19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594497" y="6702382"/>
                  <a:ext cx="1375094" cy="1056210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7" name="pasted-image.pdf"/>
            <p:cNvPicPr>
              <a:picLocks noChangeAspect="1"/>
            </p:cNvPicPr>
            <p:nvPr/>
          </p:nvPicPr>
          <p:blipFill>
            <a:blip r:embed="rId23">
              <a:extLst/>
            </a:blip>
            <a:stretch>
              <a:fillRect/>
            </a:stretch>
          </p:blipFill>
          <p:spPr>
            <a:xfrm>
              <a:off x="1010235" y="1955219"/>
              <a:ext cx="574891" cy="39007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8" name="pasted-image.pdf"/>
            <p:cNvPicPr>
              <a:picLocks noChangeAspect="1"/>
            </p:cNvPicPr>
            <p:nvPr/>
          </p:nvPicPr>
          <p:blipFill>
            <a:blip r:embed="rId24">
              <a:extLst/>
            </a:blip>
            <a:stretch>
              <a:fillRect/>
            </a:stretch>
          </p:blipFill>
          <p:spPr>
            <a:xfrm>
              <a:off x="2867179" y="1937488"/>
              <a:ext cx="535244" cy="425536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818015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822" y="2333818"/>
            <a:ext cx="1623060" cy="16230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question mark squa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822" y="585457"/>
            <a:ext cx="1623060" cy="16230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53" y="585373"/>
            <a:ext cx="1623060" cy="16230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5" name="Shape 3585"/>
          <p:cNvSpPr/>
          <p:nvPr/>
        </p:nvSpPr>
        <p:spPr>
          <a:xfrm>
            <a:off x="2173727" y="1396937"/>
            <a:ext cx="199718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35718" tIns="35718" rIns="35718" bIns="35718" anchor="ctr"/>
          <a:lstStyle/>
          <a:p>
            <a:pPr>
              <a:defRPr sz="3200"/>
            </a:pPr>
            <a:endParaRPr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875810" y="-50435"/>
                <a:ext cx="487633" cy="605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333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3333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10" y="-50435"/>
                <a:ext cx="487633" cy="6052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678809" y="-50435"/>
                <a:ext cx="1104790" cy="605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333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3333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333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3333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333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809" y="-50435"/>
                <a:ext cx="1104790" cy="605230"/>
              </a:xfrm>
              <a:prstGeom prst="rect">
                <a:avLst/>
              </a:prstGeom>
              <a:blipFill>
                <a:blip r:embed="rId6"/>
                <a:stretch>
                  <a:fillRect r="-4545" b="-187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Shape 3565"/>
          <p:cNvSpPr/>
          <p:nvPr/>
        </p:nvSpPr>
        <p:spPr>
          <a:xfrm>
            <a:off x="2435594" y="2072046"/>
            <a:ext cx="1404358" cy="456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r>
              <a:rPr sz="2500" dirty="0"/>
              <a:t>Generator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2660915" y="712142"/>
            <a:ext cx="1022812" cy="1369591"/>
            <a:chOff x="1698576" y="4114800"/>
            <a:chExt cx="2232248" cy="2395642"/>
          </a:xfrm>
        </p:grpSpPr>
        <p:grpSp>
          <p:nvGrpSpPr>
            <p:cNvPr id="57" name="Group 56"/>
            <p:cNvGrpSpPr/>
            <p:nvPr/>
          </p:nvGrpSpPr>
          <p:grpSpPr>
            <a:xfrm>
              <a:off x="1698576" y="4114800"/>
              <a:ext cx="2232248" cy="2395642"/>
              <a:chOff x="2343849" y="5134736"/>
              <a:chExt cx="909648" cy="1349560"/>
            </a:xfrm>
          </p:grpSpPr>
          <p:sp>
            <p:nvSpPr>
              <p:cNvPr id="59" name="Shape 3567"/>
              <p:cNvSpPr/>
              <p:nvPr/>
            </p:nvSpPr>
            <p:spPr>
              <a:xfrm rot="10800000">
                <a:off x="268321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60" name="Shape 3568"/>
              <p:cNvSpPr/>
              <p:nvPr/>
            </p:nvSpPr>
            <p:spPr>
              <a:xfrm rot="10800000">
                <a:off x="3022591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61" name="Shape 3569"/>
              <p:cNvSpPr/>
              <p:nvPr/>
            </p:nvSpPr>
            <p:spPr>
              <a:xfrm rot="10800000">
                <a:off x="234384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ectangle 57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4167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oMath>
                    </m:oMathPara>
                  </a14:m>
                  <a:endParaRPr lang="en-US" sz="4167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Rectangle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Shape 3802"/>
          <p:cNvSpPr/>
          <p:nvPr/>
        </p:nvSpPr>
        <p:spPr>
          <a:xfrm>
            <a:off x="6684456" y="2324158"/>
            <a:ext cx="199718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35718" tIns="35718" rIns="35718" bIns="35718" anchor="ctr"/>
          <a:lstStyle/>
          <a:p>
            <a:pPr>
              <a:defRPr sz="3200"/>
            </a:pPr>
            <a:endParaRPr sz="1600"/>
          </a:p>
        </p:txBody>
      </p:sp>
      <p:sp>
        <p:nvSpPr>
          <p:cNvPr id="29" name="Shape 3827"/>
          <p:cNvSpPr/>
          <p:nvPr/>
        </p:nvSpPr>
        <p:spPr>
          <a:xfrm>
            <a:off x="1337292" y="2301074"/>
            <a:ext cx="2856277" cy="781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11" extrusionOk="0">
                <a:moveTo>
                  <a:pt x="0" y="0"/>
                </a:moveTo>
                <a:cubicBezTo>
                  <a:pt x="2588" y="14810"/>
                  <a:pt x="9788" y="21600"/>
                  <a:pt x="21600" y="20369"/>
                </a:cubicBezTo>
              </a:path>
            </a:pathLst>
          </a:custGeom>
          <a:ln w="50800">
            <a:solidFill>
              <a:srgbClr val="000000"/>
            </a:solidFill>
            <a:custDash>
              <a:ds d="200000" sp="200000"/>
            </a:custDash>
            <a:miter lim="400000"/>
            <a:tailEnd type="stealth"/>
          </a:ln>
        </p:spPr>
        <p:txBody>
          <a:bodyPr/>
          <a:lstStyle/>
          <a:p>
            <a:endParaRPr sz="1450"/>
          </a:p>
        </p:txBody>
      </p:sp>
      <p:grpSp>
        <p:nvGrpSpPr>
          <p:cNvPr id="31" name="Group 3812"/>
          <p:cNvGrpSpPr/>
          <p:nvPr/>
        </p:nvGrpSpPr>
        <p:grpSpPr>
          <a:xfrm rot="5400000">
            <a:off x="5458565" y="2206495"/>
            <a:ext cx="1760212" cy="157011"/>
            <a:chOff x="0" y="0"/>
            <a:chExt cx="3520423" cy="314020"/>
          </a:xfrm>
        </p:grpSpPr>
        <p:sp>
          <p:nvSpPr>
            <p:cNvPr id="33" name="Shape 3809"/>
            <p:cNvSpPr/>
            <p:nvPr/>
          </p:nvSpPr>
          <p:spPr>
            <a:xfrm>
              <a:off x="0" y="26778"/>
              <a:ext cx="3520424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>
                <a:defRPr sz="3200"/>
              </a:pPr>
              <a:endParaRPr sz="1600"/>
            </a:p>
          </p:txBody>
        </p:sp>
        <p:sp>
          <p:nvSpPr>
            <p:cNvPr id="34" name="Shape 3810"/>
            <p:cNvSpPr/>
            <p:nvPr/>
          </p:nvSpPr>
          <p:spPr>
            <a:xfrm flipH="1">
              <a:off x="22704" y="0"/>
              <a:ext cx="1" cy="31402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>
                <a:defRPr sz="3200"/>
              </a:pPr>
              <a:endParaRPr sz="1600"/>
            </a:p>
          </p:txBody>
        </p:sp>
        <p:sp>
          <p:nvSpPr>
            <p:cNvPr id="42" name="Shape 3811"/>
            <p:cNvSpPr/>
            <p:nvPr/>
          </p:nvSpPr>
          <p:spPr>
            <a:xfrm>
              <a:off x="3500345" y="28400"/>
              <a:ext cx="1" cy="25722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8" tIns="35718" rIns="35718" bIns="35718" numCol="1" anchor="ctr">
              <a:noAutofit/>
            </a:bodyPr>
            <a:lstStyle/>
            <a:p>
              <a:pPr>
                <a:defRPr sz="3200"/>
              </a:pPr>
              <a:endParaRPr sz="160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7171643" y="1639363"/>
            <a:ext cx="1022812" cy="1369591"/>
            <a:chOff x="1698576" y="4114800"/>
            <a:chExt cx="2232248" cy="2395642"/>
          </a:xfrm>
        </p:grpSpPr>
        <p:grpSp>
          <p:nvGrpSpPr>
            <p:cNvPr id="45" name="Group 44"/>
            <p:cNvGrpSpPr/>
            <p:nvPr/>
          </p:nvGrpSpPr>
          <p:grpSpPr>
            <a:xfrm>
              <a:off x="1698576" y="4114800"/>
              <a:ext cx="2232248" cy="2395642"/>
              <a:chOff x="2343849" y="5134736"/>
              <a:chExt cx="909648" cy="1349560"/>
            </a:xfrm>
          </p:grpSpPr>
          <p:sp>
            <p:nvSpPr>
              <p:cNvPr id="47" name="Shape 3567"/>
              <p:cNvSpPr/>
              <p:nvPr/>
            </p:nvSpPr>
            <p:spPr>
              <a:xfrm rot="10800000">
                <a:off x="268321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48" name="Shape 3568"/>
              <p:cNvSpPr/>
              <p:nvPr/>
            </p:nvSpPr>
            <p:spPr>
              <a:xfrm rot="10800000">
                <a:off x="3022591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49" name="Shape 3569"/>
              <p:cNvSpPr/>
              <p:nvPr/>
            </p:nvSpPr>
            <p:spPr>
              <a:xfrm rot="10800000">
                <a:off x="234384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167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oMath>
                    </m:oMathPara>
                  </a14:m>
                  <a:endParaRPr lang="en-US" sz="4167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Shape 3594"/>
          <p:cNvSpPr/>
          <p:nvPr/>
        </p:nvSpPr>
        <p:spPr>
          <a:xfrm>
            <a:off x="2046759" y="4749147"/>
            <a:ext cx="8098483" cy="540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>
              <a:defRPr sz="6000"/>
            </a:lvl1pPr>
          </a:lstStyle>
          <a:p>
            <a:pPr algn="ctr"/>
            <a:r>
              <a:rPr lang="en-US" dirty="0"/>
              <a:t>No input-output pairs!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489120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9" grpId="0" animBg="1"/>
      <p:bldP spid="5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4" descr="https://taesung89.github.io/cyclegan/images/horse-to-zebra-supplemental/train_cherrypicked/fake_B/horse2zebra_153_50_fake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788" y="585457"/>
            <a:ext cx="1623060" cy="16230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53" y="585373"/>
            <a:ext cx="1623060" cy="16230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79" name="Shape 3579"/>
          <p:cNvSpPr/>
          <p:nvPr/>
        </p:nvSpPr>
        <p:spPr>
          <a:xfrm>
            <a:off x="6492297" y="2072046"/>
            <a:ext cx="1824536" cy="456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r>
              <a:rPr sz="2500" dirty="0"/>
              <a:t>Discriminator</a:t>
            </a:r>
          </a:p>
        </p:txBody>
      </p:sp>
      <p:sp>
        <p:nvSpPr>
          <p:cNvPr id="3580" name="Shape 3580"/>
          <p:cNvSpPr/>
          <p:nvPr/>
        </p:nvSpPr>
        <p:spPr>
          <a:xfrm>
            <a:off x="6333463" y="1396987"/>
            <a:ext cx="199718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35718" tIns="35718" rIns="35718" bIns="35718" anchor="ctr"/>
          <a:lstStyle/>
          <a:p>
            <a:pPr>
              <a:defRPr sz="3200"/>
            </a:pPr>
            <a:endParaRPr sz="1600"/>
          </a:p>
        </p:txBody>
      </p:sp>
      <p:sp>
        <p:nvSpPr>
          <p:cNvPr id="3585" name="Shape 3585"/>
          <p:cNvSpPr/>
          <p:nvPr/>
        </p:nvSpPr>
        <p:spPr>
          <a:xfrm>
            <a:off x="2173727" y="1396937"/>
            <a:ext cx="199718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35718" tIns="35718" rIns="35718" bIns="35718" anchor="ctr"/>
          <a:lstStyle/>
          <a:p>
            <a:pPr>
              <a:defRPr sz="3200"/>
            </a:pPr>
            <a:endParaRPr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875810" y="-50435"/>
                <a:ext cx="487633" cy="605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333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3333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10" y="-50435"/>
                <a:ext cx="487633" cy="6052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678809" y="-50435"/>
                <a:ext cx="1104790" cy="605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333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3333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333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3333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333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809" y="-50435"/>
                <a:ext cx="1104790" cy="605230"/>
              </a:xfrm>
              <a:prstGeom prst="rect">
                <a:avLst/>
              </a:prstGeom>
              <a:blipFill>
                <a:blip r:embed="rId6"/>
                <a:stretch>
                  <a:fillRect r="-4545" b="-187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/>
          <p:cNvGrpSpPr/>
          <p:nvPr/>
        </p:nvGrpSpPr>
        <p:grpSpPr>
          <a:xfrm>
            <a:off x="6820651" y="712192"/>
            <a:ext cx="1022812" cy="1369591"/>
            <a:chOff x="1698576" y="4114800"/>
            <a:chExt cx="2232248" cy="2395642"/>
          </a:xfrm>
        </p:grpSpPr>
        <p:grpSp>
          <p:nvGrpSpPr>
            <p:cNvPr id="36" name="Group 35"/>
            <p:cNvGrpSpPr/>
            <p:nvPr/>
          </p:nvGrpSpPr>
          <p:grpSpPr>
            <a:xfrm>
              <a:off x="1698576" y="4114800"/>
              <a:ext cx="2232248" cy="2395642"/>
              <a:chOff x="2343849" y="5134736"/>
              <a:chExt cx="909648" cy="1349560"/>
            </a:xfrm>
          </p:grpSpPr>
          <p:sp>
            <p:nvSpPr>
              <p:cNvPr id="38" name="Shape 3567"/>
              <p:cNvSpPr/>
              <p:nvPr/>
            </p:nvSpPr>
            <p:spPr>
              <a:xfrm rot="10800000">
                <a:off x="268321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39" name="Shape 3568"/>
              <p:cNvSpPr/>
              <p:nvPr/>
            </p:nvSpPr>
            <p:spPr>
              <a:xfrm rot="10800000">
                <a:off x="3022591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40" name="Shape 3569"/>
              <p:cNvSpPr/>
              <p:nvPr/>
            </p:nvSpPr>
            <p:spPr>
              <a:xfrm rot="10800000">
                <a:off x="234384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167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oMath>
                    </m:oMathPara>
                  </a14:m>
                  <a:endParaRPr lang="en-US" sz="4167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Shape 3565"/>
          <p:cNvSpPr/>
          <p:nvPr/>
        </p:nvSpPr>
        <p:spPr>
          <a:xfrm>
            <a:off x="2435594" y="2072046"/>
            <a:ext cx="1404358" cy="456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r>
              <a:rPr sz="2500" dirty="0"/>
              <a:t>Generator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2660915" y="712142"/>
            <a:ext cx="1022812" cy="1369591"/>
            <a:chOff x="1698576" y="4114800"/>
            <a:chExt cx="2232248" cy="2395642"/>
          </a:xfrm>
        </p:grpSpPr>
        <p:grpSp>
          <p:nvGrpSpPr>
            <p:cNvPr id="57" name="Group 56"/>
            <p:cNvGrpSpPr/>
            <p:nvPr/>
          </p:nvGrpSpPr>
          <p:grpSpPr>
            <a:xfrm>
              <a:off x="1698576" y="4114800"/>
              <a:ext cx="2232248" cy="2395642"/>
              <a:chOff x="2343849" y="5134736"/>
              <a:chExt cx="909648" cy="1349560"/>
            </a:xfrm>
          </p:grpSpPr>
          <p:sp>
            <p:nvSpPr>
              <p:cNvPr id="59" name="Shape 3567"/>
              <p:cNvSpPr/>
              <p:nvPr/>
            </p:nvSpPr>
            <p:spPr>
              <a:xfrm rot="10800000">
                <a:off x="268321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60" name="Shape 3568"/>
              <p:cNvSpPr/>
              <p:nvPr/>
            </p:nvSpPr>
            <p:spPr>
              <a:xfrm rot="10800000">
                <a:off x="3022591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61" name="Shape 3569"/>
              <p:cNvSpPr/>
              <p:nvPr/>
            </p:nvSpPr>
            <p:spPr>
              <a:xfrm rot="10800000">
                <a:off x="234384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ectangle 57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4167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oMath>
                    </m:oMathPara>
                  </a14:m>
                  <a:endParaRPr lang="en-US" sz="4167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Rectangle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Shape 3594"/>
          <p:cNvSpPr/>
          <p:nvPr/>
        </p:nvSpPr>
        <p:spPr>
          <a:xfrm>
            <a:off x="8430377" y="1126840"/>
            <a:ext cx="3366257" cy="540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>
              <a:defRPr sz="6000"/>
            </a:lvl1pPr>
          </a:lstStyle>
          <a:p>
            <a:r>
              <a:rPr lang="en-US" sz="5000" dirty="0">
                <a:solidFill>
                  <a:srgbClr val="00B050"/>
                </a:solidFill>
              </a:rPr>
              <a:t>Real!</a:t>
            </a:r>
            <a:endParaRPr sz="5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90656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4" descr="https://taesung89.github.io/cyclegan/images/horse-to-zebra-supplemental/train_cherrypicked/fake_B/horse2zebra_153_50_fake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788" y="585457"/>
            <a:ext cx="1623060" cy="16230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53" y="585373"/>
            <a:ext cx="1623060" cy="16230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79" name="Shape 3579"/>
          <p:cNvSpPr/>
          <p:nvPr/>
        </p:nvSpPr>
        <p:spPr>
          <a:xfrm>
            <a:off x="6492297" y="2072046"/>
            <a:ext cx="1824536" cy="456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r>
              <a:rPr sz="2500" dirty="0"/>
              <a:t>Discriminator</a:t>
            </a:r>
          </a:p>
        </p:txBody>
      </p:sp>
      <p:sp>
        <p:nvSpPr>
          <p:cNvPr id="3580" name="Shape 3580"/>
          <p:cNvSpPr/>
          <p:nvPr/>
        </p:nvSpPr>
        <p:spPr>
          <a:xfrm>
            <a:off x="6333463" y="1396987"/>
            <a:ext cx="199718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35718" tIns="35718" rIns="35718" bIns="35718" anchor="ctr"/>
          <a:lstStyle/>
          <a:p>
            <a:pPr>
              <a:defRPr sz="3200"/>
            </a:pPr>
            <a:endParaRPr sz="1600"/>
          </a:p>
        </p:txBody>
      </p:sp>
      <p:sp>
        <p:nvSpPr>
          <p:cNvPr id="3585" name="Shape 3585"/>
          <p:cNvSpPr/>
          <p:nvPr/>
        </p:nvSpPr>
        <p:spPr>
          <a:xfrm>
            <a:off x="2173727" y="1396937"/>
            <a:ext cx="1997187" cy="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stealth"/>
          </a:ln>
        </p:spPr>
        <p:txBody>
          <a:bodyPr lIns="35718" tIns="35718" rIns="35718" bIns="35718" anchor="ctr"/>
          <a:lstStyle/>
          <a:p>
            <a:pPr>
              <a:defRPr sz="3200"/>
            </a:pPr>
            <a:endParaRPr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875810" y="-50435"/>
                <a:ext cx="487633" cy="605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333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3333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10" y="-50435"/>
                <a:ext cx="487633" cy="6052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678809" y="-50435"/>
                <a:ext cx="1104790" cy="605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333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3333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3333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3333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333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809" y="-50435"/>
                <a:ext cx="1104790" cy="605230"/>
              </a:xfrm>
              <a:prstGeom prst="rect">
                <a:avLst/>
              </a:prstGeom>
              <a:blipFill>
                <a:blip r:embed="rId6"/>
                <a:stretch>
                  <a:fillRect r="-4545" b="-187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/>
          <p:cNvGrpSpPr/>
          <p:nvPr/>
        </p:nvGrpSpPr>
        <p:grpSpPr>
          <a:xfrm>
            <a:off x="6820651" y="712192"/>
            <a:ext cx="1022812" cy="1369591"/>
            <a:chOff x="1698576" y="4114800"/>
            <a:chExt cx="2232248" cy="2395642"/>
          </a:xfrm>
        </p:grpSpPr>
        <p:grpSp>
          <p:nvGrpSpPr>
            <p:cNvPr id="36" name="Group 35"/>
            <p:cNvGrpSpPr/>
            <p:nvPr/>
          </p:nvGrpSpPr>
          <p:grpSpPr>
            <a:xfrm>
              <a:off x="1698576" y="4114800"/>
              <a:ext cx="2232248" cy="2395642"/>
              <a:chOff x="2343849" y="5134736"/>
              <a:chExt cx="909648" cy="1349560"/>
            </a:xfrm>
          </p:grpSpPr>
          <p:sp>
            <p:nvSpPr>
              <p:cNvPr id="38" name="Shape 3567"/>
              <p:cNvSpPr/>
              <p:nvPr/>
            </p:nvSpPr>
            <p:spPr>
              <a:xfrm rot="10800000">
                <a:off x="268321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39" name="Shape 3568"/>
              <p:cNvSpPr/>
              <p:nvPr/>
            </p:nvSpPr>
            <p:spPr>
              <a:xfrm rot="10800000">
                <a:off x="3022591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40" name="Shape 3569"/>
              <p:cNvSpPr/>
              <p:nvPr/>
            </p:nvSpPr>
            <p:spPr>
              <a:xfrm rot="10800000">
                <a:off x="234384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4167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oMath>
                    </m:oMathPara>
                  </a14:m>
                  <a:endParaRPr lang="en-US" sz="4167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Shape 3565"/>
          <p:cNvSpPr/>
          <p:nvPr/>
        </p:nvSpPr>
        <p:spPr>
          <a:xfrm>
            <a:off x="2435594" y="2072046"/>
            <a:ext cx="1404358" cy="456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r>
              <a:rPr sz="2500" dirty="0"/>
              <a:t>Generator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2660915" y="712142"/>
            <a:ext cx="1022812" cy="1369591"/>
            <a:chOff x="1698576" y="4114800"/>
            <a:chExt cx="2232248" cy="2395642"/>
          </a:xfrm>
        </p:grpSpPr>
        <p:grpSp>
          <p:nvGrpSpPr>
            <p:cNvPr id="57" name="Group 56"/>
            <p:cNvGrpSpPr/>
            <p:nvPr/>
          </p:nvGrpSpPr>
          <p:grpSpPr>
            <a:xfrm>
              <a:off x="1698576" y="4114800"/>
              <a:ext cx="2232248" cy="2395642"/>
              <a:chOff x="2343849" y="5134736"/>
              <a:chExt cx="909648" cy="1349560"/>
            </a:xfrm>
          </p:grpSpPr>
          <p:sp>
            <p:nvSpPr>
              <p:cNvPr id="59" name="Shape 3567"/>
              <p:cNvSpPr/>
              <p:nvPr/>
            </p:nvSpPr>
            <p:spPr>
              <a:xfrm rot="10800000">
                <a:off x="268321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60" name="Shape 3568"/>
              <p:cNvSpPr/>
              <p:nvPr/>
            </p:nvSpPr>
            <p:spPr>
              <a:xfrm rot="10800000">
                <a:off x="3022591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  <p:sp>
            <p:nvSpPr>
              <p:cNvPr id="61" name="Shape 3569"/>
              <p:cNvSpPr/>
              <p:nvPr/>
            </p:nvSpPr>
            <p:spPr>
              <a:xfrm rot="10800000">
                <a:off x="2343849" y="5134736"/>
                <a:ext cx="230906" cy="1349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miter lim="400000"/>
              </a:ln>
            </p:spPr>
            <p:txBody>
              <a:bodyPr lIns="35718" tIns="35718" rIns="35718" bIns="35718" anchor="ctr"/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16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ectangle 57"/>
                <p:cNvSpPr/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4167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oMath>
                    </m:oMathPara>
                  </a14:m>
                  <a:endParaRPr lang="en-US" sz="4167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Rectangle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7741" y="4755110"/>
                  <a:ext cx="1675051" cy="108788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Shape 3594"/>
          <p:cNvSpPr/>
          <p:nvPr/>
        </p:nvSpPr>
        <p:spPr>
          <a:xfrm>
            <a:off x="8430377" y="1126840"/>
            <a:ext cx="3366257" cy="540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5718" tIns="35718" rIns="35718" bIns="35718" anchor="ctr"/>
          <a:lstStyle>
            <a:lvl1pPr>
              <a:defRPr sz="6000"/>
            </a:lvl1pPr>
          </a:lstStyle>
          <a:p>
            <a:r>
              <a:rPr lang="en-US" sz="5000" dirty="0">
                <a:solidFill>
                  <a:srgbClr val="00B050"/>
                </a:solidFill>
              </a:rPr>
              <a:t>Real too!</a:t>
            </a:r>
            <a:endParaRPr sz="5000" dirty="0">
              <a:solidFill>
                <a:srgbClr val="00B050"/>
              </a:solidFill>
            </a:endParaRPr>
          </a:p>
        </p:txBody>
      </p:sp>
      <p:pic>
        <p:nvPicPr>
          <p:cNvPr id="24" name="pasted-image.png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788" y="585457"/>
            <a:ext cx="1623060" cy="16230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Shape 320"/>
          <p:cNvSpPr/>
          <p:nvPr/>
        </p:nvSpPr>
        <p:spPr>
          <a:xfrm>
            <a:off x="812423" y="4148810"/>
            <a:ext cx="9212487" cy="1449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1749" tIns="31749" rIns="31749" bIns="31749" anchor="ctr">
            <a:spAutoFit/>
          </a:bodyPr>
          <a:lstStyle>
            <a:lvl1pPr defTabSz="1733973">
              <a:defRPr sz="5400"/>
            </a:lvl1pPr>
          </a:lstStyle>
          <a:p>
            <a:r>
              <a:rPr lang="en-US" sz="4500" dirty="0"/>
              <a:t>GANs do</a:t>
            </a:r>
            <a:r>
              <a:rPr lang="zh-CN" altLang="en-US" sz="4500" dirty="0"/>
              <a:t> </a:t>
            </a:r>
            <a:r>
              <a:rPr lang="en-US" altLang="zh-CN" sz="4500" b="1" dirty="0"/>
              <a:t>no</a:t>
            </a:r>
            <a:r>
              <a:rPr lang="en-US" sz="4500" b="1" dirty="0"/>
              <a:t>t</a:t>
            </a:r>
            <a:r>
              <a:rPr sz="4500" dirty="0"/>
              <a:t> force output to correspond to input</a:t>
            </a:r>
          </a:p>
        </p:txBody>
      </p:sp>
      <p:sp>
        <p:nvSpPr>
          <p:cNvPr id="29" name="Shape 274"/>
          <p:cNvSpPr/>
          <p:nvPr/>
        </p:nvSpPr>
        <p:spPr>
          <a:xfrm>
            <a:off x="1682273" y="4639826"/>
            <a:ext cx="8827456" cy="530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8" tIns="26788" rIns="26788" bIns="26788" anchor="ctr">
            <a:spAutoFit/>
          </a:bodyPr>
          <a:lstStyle/>
          <a:p>
            <a:pPr defTabSz="1219223">
              <a:defRPr sz="4400"/>
            </a:pPr>
            <a:endParaRPr sz="3094" i="1" dirty="0"/>
          </a:p>
        </p:txBody>
      </p:sp>
    </p:spTree>
    <p:extLst>
      <p:ext uri="{BB962C8B-B14F-4D97-AF65-F5344CB8AC3E}">
        <p14:creationId xmlns:p14="http://schemas.microsoft.com/office/powerpoint/2010/main" val="248011563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taesung89.github.io/cyclegan/images/horse-to-zebra-supplemental/train_cherrypicked/fake_B/horse2zebra_153_50_fake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268" y="2547542"/>
            <a:ext cx="1577340" cy="157734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1235460" y="331378"/>
            <a:ext cx="1577340" cy="5973639"/>
            <a:chOff x="8110930" y="2539922"/>
            <a:chExt cx="1261872" cy="4778911"/>
          </a:xfrm>
        </p:grpSpPr>
        <p:pic>
          <p:nvPicPr>
            <p:cNvPr id="6" name="Picture 2" descr="https://taesung89.github.io/cyclegan/images/horse-to-zebra-supplemental/train_cherrypicked/real_A/horse2zebra_153_50_real_A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0930" y="4312853"/>
              <a:ext cx="1261559" cy="126155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https://taesung89.github.io/cyclegan/images/horse-to-zebra-supplemental/train_cherrypicked/real_A/horse2zebra_716_50_real_A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0930" y="2539922"/>
              <a:ext cx="1261872" cy="126187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https://taesung89.github.io/cyclegan/images/horse-to-zebra-supplemental/train_cherrypicked/real_A/horse2zebra_263_50_real_A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0930" y="6056961"/>
              <a:ext cx="1261872" cy="1261872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" name="Straight Arrow Connector 8"/>
          <p:cNvCxnSpPr/>
          <p:nvPr/>
        </p:nvCxnSpPr>
        <p:spPr>
          <a:xfrm>
            <a:off x="2821648" y="1156274"/>
            <a:ext cx="1658859" cy="21799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7" idx="3"/>
            <a:endCxn id="4" idx="1"/>
          </p:cNvCxnSpPr>
          <p:nvPr/>
        </p:nvCxnSpPr>
        <p:spPr>
          <a:xfrm>
            <a:off x="2812605" y="3336212"/>
            <a:ext cx="165866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  <a:endCxn id="4" idx="1"/>
          </p:cNvCxnSpPr>
          <p:nvPr/>
        </p:nvCxnSpPr>
        <p:spPr>
          <a:xfrm flipV="1">
            <a:off x="2812800" y="3336212"/>
            <a:ext cx="1658468" cy="218013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876087" y="2980160"/>
            <a:ext cx="4415568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333" dirty="0"/>
              <a:t>mode collapse!</a:t>
            </a:r>
          </a:p>
        </p:txBody>
      </p:sp>
    </p:spTree>
    <p:extLst>
      <p:ext uri="{BB962C8B-B14F-4D97-AF65-F5344CB8AC3E}">
        <p14:creationId xmlns:p14="http://schemas.microsoft.com/office/powerpoint/2010/main" val="26808004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32651" y="3601547"/>
            <a:ext cx="89674" cy="212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asted-image.pdf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24001" y="1946291"/>
            <a:ext cx="230469" cy="40390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pasted-image.pdf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91035" y="1946291"/>
            <a:ext cx="230471" cy="40390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asted-image.png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318" y="4369870"/>
            <a:ext cx="1566786" cy="103255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asted-image.png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251" y="2040724"/>
            <a:ext cx="1566786" cy="103255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358962" y="1642128"/>
            <a:ext cx="397364" cy="300508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Shape 198"/>
              <p:cNvSpPr/>
              <p:nvPr/>
            </p:nvSpPr>
            <p:spPr>
              <a:xfrm rot="5400000">
                <a:off x="1981753" y="5585318"/>
                <a:ext cx="1145912" cy="8801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4648" tIns="44648" rIns="44648" bIns="44648" numCol="1" anchor="ctr">
                <a:noAutofit/>
              </a:bodyPr>
              <a:lstStyle>
                <a:lvl1pPr defTabSz="821531">
                  <a:defRPr sz="4000">
                    <a:latin typeface="Adobe 繁黑體 Std B"/>
                    <a:ea typeface="Adobe 繁黑體 Std B"/>
                    <a:cs typeface="Adobe 繁黑體 Std B"/>
                    <a:sym typeface="Adobe 繁黑體 Std B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250" i="1">
                          <a:latin typeface="Cambria Math" charset="0"/>
                        </a:rPr>
                        <m:t>⋯</m:t>
                      </m:r>
                    </m:oMath>
                  </m:oMathPara>
                </a14:m>
                <a:endParaRPr sz="6250" dirty="0">
                  <a:latin typeface="Adobe Clean" panose="020B0503020404020204" pitchFamily="34" charset="0"/>
                </a:endParaRPr>
              </a:p>
            </p:txBody>
          </p:sp>
        </mc:Choice>
        <mc:Fallback xmlns="">
          <p:sp>
            <p:nvSpPr>
              <p:cNvPr id="14" name="Shape 1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981753" y="5585318"/>
                <a:ext cx="1145912" cy="8801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="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itle 1"/>
          <p:cNvSpPr txBox="1">
            <a:spLocks/>
          </p:cNvSpPr>
          <p:nvPr/>
        </p:nvSpPr>
        <p:spPr>
          <a:xfrm>
            <a:off x="987079" y="308654"/>
            <a:ext cx="10217843" cy="1135983"/>
          </a:xfrm>
          <a:prstGeom prst="rect">
            <a:avLst/>
          </a:prstGeom>
        </p:spPr>
        <p:txBody>
          <a:bodyPr vert="horz" lIns="59531" tIns="59531" rIns="59531" bIns="59531" rtlCol="0" anchor="ctr">
            <a:noAutofit/>
          </a:bodyPr>
          <a:lstStyle>
            <a:lvl1pPr algn="ctr" defTabSz="369671" rtl="0" eaLnBrk="1" latinLnBrk="0" hangingPunct="1">
              <a:spcBef>
                <a:spcPct val="0"/>
              </a:spcBef>
              <a:buNone/>
              <a:defRPr sz="504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rPr lang="en-US" altLang="zh-CN" sz="5000" dirty="0">
                <a:latin typeface="Calibri" charset="0"/>
                <a:ea typeface="Calibri" charset="0"/>
                <a:cs typeface="Calibri" charset="0"/>
              </a:rPr>
              <a:t>Cycle-Consistent</a:t>
            </a:r>
            <a:r>
              <a:rPr lang="zh-CN" altLang="en-US" sz="5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5000" dirty="0">
                <a:latin typeface="Calibri" charset="0"/>
                <a:ea typeface="Calibri" charset="0"/>
                <a:cs typeface="Calibri" charset="0"/>
              </a:rPr>
              <a:t>Adversarial</a:t>
            </a:r>
            <a:r>
              <a:rPr lang="zh-CN" altLang="en-US" sz="5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5000" dirty="0">
                <a:latin typeface="Calibri" charset="0"/>
                <a:ea typeface="Calibri" charset="0"/>
                <a:cs typeface="Calibri" charset="0"/>
              </a:rPr>
              <a:t>Networks</a:t>
            </a:r>
            <a:endParaRPr lang="en-US" sz="50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4" name="pasted-image.png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316" y="3205596"/>
            <a:ext cx="1569720" cy="103255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pasted-image.png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906" y="2040722"/>
            <a:ext cx="1569720" cy="103600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pasted-image.png"/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906" y="4369868"/>
            <a:ext cx="1569720" cy="103600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pasted-image.png"/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906" y="3205595"/>
            <a:ext cx="1569720" cy="103600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pasted-image.pdf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56241" y="1946291"/>
            <a:ext cx="252449" cy="4052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pasted-image.pdf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104026" y="1946291"/>
            <a:ext cx="252449" cy="4052491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hape 1631"/>
          <p:cNvSpPr/>
          <p:nvPr/>
        </p:nvSpPr>
        <p:spPr>
          <a:xfrm>
            <a:off x="5227300" y="3643531"/>
            <a:ext cx="1488488" cy="3013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16202"/>
                </a:moveTo>
                <a:cubicBezTo>
                  <a:pt x="7090" y="-5139"/>
                  <a:pt x="14290" y="-5398"/>
                  <a:pt x="21600" y="15426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2039"/>
          </a:p>
        </p:txBody>
      </p:sp>
      <p:grpSp>
        <p:nvGrpSpPr>
          <p:cNvPr id="46" name="Group 1565"/>
          <p:cNvGrpSpPr/>
          <p:nvPr/>
        </p:nvGrpSpPr>
        <p:grpSpPr>
          <a:xfrm>
            <a:off x="4282951" y="3704620"/>
            <a:ext cx="851728" cy="866101"/>
            <a:chOff x="0" y="0"/>
            <a:chExt cx="847528" cy="847528"/>
          </a:xfrm>
        </p:grpSpPr>
        <p:sp>
          <p:nvSpPr>
            <p:cNvPr id="47" name="Shape 1563"/>
            <p:cNvSpPr/>
            <p:nvPr/>
          </p:nvSpPr>
          <p:spPr>
            <a:xfrm>
              <a:off x="0" y="0"/>
              <a:ext cx="847529" cy="847529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pic>
          <p:nvPicPr>
            <p:cNvPr id="48" name="pasted-image.pdf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233264" y="265014"/>
              <a:ext cx="381001" cy="317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9" name="Group 1568"/>
          <p:cNvGrpSpPr/>
          <p:nvPr/>
        </p:nvGrpSpPr>
        <p:grpSpPr>
          <a:xfrm>
            <a:off x="6808140" y="3704620"/>
            <a:ext cx="851728" cy="866101"/>
            <a:chOff x="0" y="0"/>
            <a:chExt cx="847528" cy="847528"/>
          </a:xfrm>
        </p:grpSpPr>
        <p:sp>
          <p:nvSpPr>
            <p:cNvPr id="50" name="Shape 1566"/>
            <p:cNvSpPr/>
            <p:nvPr/>
          </p:nvSpPr>
          <p:spPr>
            <a:xfrm>
              <a:off x="0" y="0"/>
              <a:ext cx="847529" cy="847529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pic>
          <p:nvPicPr>
            <p:cNvPr id="51" name="pasted-image.pdf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252314" y="265014"/>
              <a:ext cx="342901" cy="317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2" name="pasted-image.pdf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6911793" y="5246920"/>
            <a:ext cx="650910" cy="402328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53" name="Straight Arrow Connector 52"/>
          <p:cNvCxnSpPr/>
          <p:nvPr/>
        </p:nvCxnSpPr>
        <p:spPr>
          <a:xfrm>
            <a:off x="7234005" y="4613009"/>
            <a:ext cx="3243" cy="5561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Shape 198"/>
              <p:cNvSpPr/>
              <p:nvPr/>
            </p:nvSpPr>
            <p:spPr>
              <a:xfrm rot="5400000">
                <a:off x="8728810" y="5585318"/>
                <a:ext cx="1145912" cy="8801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4648" tIns="44648" rIns="44648" bIns="44648" numCol="1" anchor="ctr">
                <a:noAutofit/>
              </a:bodyPr>
              <a:lstStyle>
                <a:lvl1pPr defTabSz="821531">
                  <a:defRPr sz="4000">
                    <a:latin typeface="Adobe 繁黑體 Std B"/>
                    <a:ea typeface="Adobe 繁黑體 Std B"/>
                    <a:cs typeface="Adobe 繁黑體 Std B"/>
                    <a:sym typeface="Adobe 繁黑體 Std B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250" i="1">
                          <a:latin typeface="Cambria Math" charset="0"/>
                        </a:rPr>
                        <m:t>⋯</m:t>
                      </m:r>
                    </m:oMath>
                  </m:oMathPara>
                </a14:m>
                <a:endParaRPr sz="6250" dirty="0">
                  <a:latin typeface="Adobe Clean" panose="020B0503020404020204" pitchFamily="34" charset="0"/>
                </a:endParaRPr>
              </a:p>
            </p:txBody>
          </p:sp>
        </mc:Choice>
        <mc:Fallback xmlns="">
          <p:sp>
            <p:nvSpPr>
              <p:cNvPr id="30" name="Shape 1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8728810" y="5585318"/>
                <a:ext cx="1145912" cy="88017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="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asted-image.pdf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9105901" y="1641124"/>
            <a:ext cx="391734" cy="301512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TextBox 27"/>
          <p:cNvSpPr txBox="1"/>
          <p:nvPr/>
        </p:nvSpPr>
        <p:spPr>
          <a:xfrm>
            <a:off x="7099132" y="6421984"/>
            <a:ext cx="5092869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333" dirty="0">
                <a:latin typeface="+mj-lt"/>
              </a:rPr>
              <a:t>[</a:t>
            </a:r>
            <a:r>
              <a:rPr lang="en-US" sz="2333" dirty="0">
                <a:latin typeface="+mj-lt"/>
              </a:rPr>
              <a:t>Zhu*, Park*, Isola, and </a:t>
            </a:r>
            <a:r>
              <a:rPr lang="en-US" sz="2333" dirty="0" err="1">
                <a:latin typeface="+mj-lt"/>
              </a:rPr>
              <a:t>Efros</a:t>
            </a:r>
            <a:r>
              <a:rPr lang="en-US" altLang="zh-CN" sz="2333" dirty="0">
                <a:latin typeface="+mj-lt"/>
              </a:rPr>
              <a:t>,</a:t>
            </a:r>
            <a:r>
              <a:rPr lang="zh-CN" altLang="en-US" sz="2333" dirty="0">
                <a:latin typeface="+mj-lt"/>
              </a:rPr>
              <a:t> </a:t>
            </a:r>
            <a:r>
              <a:rPr lang="en-US" altLang="zh-CN" sz="2333" dirty="0">
                <a:latin typeface="+mj-lt"/>
              </a:rPr>
              <a:t>ICCV</a:t>
            </a:r>
            <a:r>
              <a:rPr lang="zh-CN" altLang="en-US" sz="2333" dirty="0">
                <a:latin typeface="+mj-lt"/>
              </a:rPr>
              <a:t> </a:t>
            </a:r>
            <a:r>
              <a:rPr lang="en-US" altLang="zh-CN" sz="2333" dirty="0">
                <a:latin typeface="+mj-lt"/>
              </a:rPr>
              <a:t>2017]</a:t>
            </a:r>
            <a:endParaRPr lang="en-US" sz="2333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066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65"/>
    </mc:Choice>
    <mc:Fallback xmlns="">
      <p:transition spd="slow" advTm="2386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587C90-C19E-914A-B578-CE098CABC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Lab schedule</a:t>
            </a:r>
            <a:r>
              <a:rPr kumimoji="1" lang="zh-TW" altLang="en-US" dirty="0"/>
              <a:t> </a:t>
            </a:r>
            <a:endParaRPr kumimoji="1"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5F11BEF-6E52-F947-917A-768EA476F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8C8A-D5E9-4112-A38D-E854BFAC1ED8}" type="slidenum">
              <a:rPr lang="zh-TW" altLang="en-US" smtClean="0"/>
              <a:t>3</a:t>
            </a:fld>
            <a:endParaRPr lang="zh-TW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84820E3-47A4-CB4E-A1FA-0FDCA45C0F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652914"/>
              </p:ext>
            </p:extLst>
          </p:nvPr>
        </p:nvGraphicFramePr>
        <p:xfrm>
          <a:off x="1086623" y="1749287"/>
          <a:ext cx="10018753" cy="4384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159">
                  <a:extLst>
                    <a:ext uri="{9D8B030D-6E8A-4147-A177-3AD203B41FA5}">
                      <a16:colId xmlns:a16="http://schemas.microsoft.com/office/drawing/2014/main" val="2209666835"/>
                    </a:ext>
                  </a:extLst>
                </a:gridCol>
                <a:gridCol w="3969388">
                  <a:extLst>
                    <a:ext uri="{9D8B030D-6E8A-4147-A177-3AD203B41FA5}">
                      <a16:colId xmlns:a16="http://schemas.microsoft.com/office/drawing/2014/main" val="825762314"/>
                    </a:ext>
                  </a:extLst>
                </a:gridCol>
                <a:gridCol w="3967206">
                  <a:extLst>
                    <a:ext uri="{9D8B030D-6E8A-4147-A177-3AD203B41FA5}">
                      <a16:colId xmlns:a16="http://schemas.microsoft.com/office/drawing/2014/main" val="1410643932"/>
                    </a:ext>
                  </a:extLst>
                </a:gridCol>
              </a:tblGrid>
              <a:tr h="730738">
                <a:tc>
                  <a:txBody>
                    <a:bodyPr/>
                    <a:lstStyle/>
                    <a:p>
                      <a:pPr algn="ctr"/>
                      <a:endParaRPr lang="zh-TW" alt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Lab</a:t>
                      </a:r>
                      <a:endParaRPr lang="zh-TW" alt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homework</a:t>
                      </a:r>
                      <a:endParaRPr lang="zh-TW" altLang="en-US" sz="2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325977"/>
                  </a:ext>
                </a:extLst>
              </a:tr>
              <a:tr h="73073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200" dirty="0"/>
                        <a:t>第二週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 err="1"/>
                        <a:t>Pytorch</a:t>
                      </a:r>
                      <a:r>
                        <a:rPr lang="en-US" altLang="zh-TW" sz="2200" dirty="0"/>
                        <a:t> + GAN</a:t>
                      </a:r>
                      <a:r>
                        <a:rPr lang="zh-TW" altLang="en-US" sz="2200" dirty="0"/>
                        <a:t>＋</a:t>
                      </a:r>
                      <a:r>
                        <a:rPr lang="en-US" altLang="zh-TW" sz="2200" dirty="0"/>
                        <a:t> </a:t>
                      </a:r>
                      <a:r>
                        <a:rPr lang="en-US" altLang="zh-TW" sz="2200" dirty="0" err="1"/>
                        <a:t>CycleGAN</a:t>
                      </a:r>
                      <a:r>
                        <a:rPr lang="en" altLang="zh-TW" sz="2200" dirty="0"/>
                        <a:t> </a:t>
                      </a:r>
                      <a:endParaRPr lang="zh-TW" alt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Color transfer + texture transfer</a:t>
                      </a:r>
                      <a:endParaRPr lang="zh-TW" altLang="en-US" sz="2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0708548"/>
                  </a:ext>
                </a:extLst>
              </a:tr>
              <a:tr h="7307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200" dirty="0"/>
                        <a:t>第三週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200" dirty="0"/>
                        <a:t>Q/A</a:t>
                      </a:r>
                      <a:endParaRPr lang="en-US" altLang="zh-TW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Mutual evaluation</a:t>
                      </a:r>
                      <a:r>
                        <a:rPr lang="zh-TW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hw1</a:t>
                      </a:r>
                      <a:endParaRPr lang="en" altLang="zh-TW" sz="2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7791380"/>
                  </a:ext>
                </a:extLst>
              </a:tr>
              <a:tr h="7307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200" dirty="0"/>
                        <a:t>第四週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MUNIT</a:t>
                      </a:r>
                      <a:endParaRPr lang="zh-TW" alt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Style transfer</a:t>
                      </a:r>
                      <a:endParaRPr lang="zh-TW" altLang="en-US" sz="2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1081208"/>
                  </a:ext>
                </a:extLst>
              </a:tr>
              <a:tr h="7307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200" dirty="0"/>
                        <a:t>第五週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sz="2200" dirty="0"/>
                        <a:t>Q/A , </a:t>
                      </a:r>
                      <a:r>
                        <a:rPr lang="en" altLang="zh-TW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Top three presentation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Mutual evaluation</a:t>
                      </a:r>
                      <a:r>
                        <a:rPr lang="zh-TW" altLang="en-US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2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hw2</a:t>
                      </a:r>
                      <a:endParaRPr lang="en" altLang="zh-TW" sz="22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8975280"/>
                  </a:ext>
                </a:extLst>
              </a:tr>
              <a:tr h="7307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200" dirty="0"/>
                        <a:t>第六週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2200" dirty="0"/>
                        <a:t>….</a:t>
                      </a:r>
                      <a:endParaRPr lang="zh-TW" altLang="en-US" sz="2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7604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03582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british man clipart">
            <a:extLst>
              <a:ext uri="{FF2B5EF4-FFF2-40B4-BE49-F238E27FC236}">
                <a16:creationId xmlns:a16="http://schemas.microsoft.com/office/drawing/2014/main" id="{6D1B4CD3-BCD6-4D19-9118-0C87A9CA2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547" y="2161309"/>
            <a:ext cx="1349374" cy="150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french man clipart">
            <a:extLst>
              <a:ext uri="{FF2B5EF4-FFF2-40B4-BE49-F238E27FC236}">
                <a16:creationId xmlns:a16="http://schemas.microsoft.com/office/drawing/2014/main" id="{3E5FCC76-17EA-410F-AAF2-458E737C6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759" y="2161307"/>
            <a:ext cx="1344456" cy="143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A71290-643C-41FB-9330-3CCD86EC6BEF}"/>
              </a:ext>
            </a:extLst>
          </p:cNvPr>
          <p:cNvSpPr txBox="1"/>
          <p:nvPr/>
        </p:nvSpPr>
        <p:spPr>
          <a:xfrm>
            <a:off x="4801016" y="5649248"/>
            <a:ext cx="169886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/>
              <a:t>[Mark Twain, 1903]</a:t>
            </a:r>
          </a:p>
        </p:txBody>
      </p:sp>
      <p:sp>
        <p:nvSpPr>
          <p:cNvPr id="48" name="Shape 1631"/>
          <p:cNvSpPr/>
          <p:nvPr/>
        </p:nvSpPr>
        <p:spPr>
          <a:xfrm>
            <a:off x="5227300" y="3643531"/>
            <a:ext cx="1488488" cy="3013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16202"/>
                </a:moveTo>
                <a:cubicBezTo>
                  <a:pt x="7090" y="-5139"/>
                  <a:pt x="14290" y="-5398"/>
                  <a:pt x="21600" y="15426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2039"/>
          </a:p>
        </p:txBody>
      </p:sp>
      <p:sp>
        <p:nvSpPr>
          <p:cNvPr id="49" name="Shape 1632"/>
          <p:cNvSpPr/>
          <p:nvPr/>
        </p:nvSpPr>
        <p:spPr>
          <a:xfrm>
            <a:off x="5227300" y="4241744"/>
            <a:ext cx="1488488" cy="3013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0"/>
                </a:moveTo>
                <a:cubicBezTo>
                  <a:pt x="7090" y="21341"/>
                  <a:pt x="14290" y="21600"/>
                  <a:pt x="21600" y="776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stealth"/>
          </a:ln>
        </p:spPr>
        <p:txBody>
          <a:bodyPr/>
          <a:lstStyle/>
          <a:p>
            <a:endParaRPr sz="2039"/>
          </a:p>
        </p:txBody>
      </p:sp>
      <p:grpSp>
        <p:nvGrpSpPr>
          <p:cNvPr id="50" name="Group 1565"/>
          <p:cNvGrpSpPr/>
          <p:nvPr/>
        </p:nvGrpSpPr>
        <p:grpSpPr>
          <a:xfrm>
            <a:off x="4282951" y="3704620"/>
            <a:ext cx="851728" cy="866101"/>
            <a:chOff x="0" y="0"/>
            <a:chExt cx="847528" cy="847528"/>
          </a:xfrm>
        </p:grpSpPr>
        <p:sp>
          <p:nvSpPr>
            <p:cNvPr id="51" name="Shape 1563"/>
            <p:cNvSpPr/>
            <p:nvPr/>
          </p:nvSpPr>
          <p:spPr>
            <a:xfrm>
              <a:off x="0" y="0"/>
              <a:ext cx="847529" cy="847529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pic>
          <p:nvPicPr>
            <p:cNvPr id="52" name="pasted-image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33264" y="265014"/>
              <a:ext cx="381001" cy="317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3" name="Group 1568"/>
          <p:cNvGrpSpPr/>
          <p:nvPr/>
        </p:nvGrpSpPr>
        <p:grpSpPr>
          <a:xfrm>
            <a:off x="6808140" y="3704620"/>
            <a:ext cx="851728" cy="866101"/>
            <a:chOff x="0" y="0"/>
            <a:chExt cx="847528" cy="847528"/>
          </a:xfrm>
        </p:grpSpPr>
        <p:sp>
          <p:nvSpPr>
            <p:cNvPr id="54" name="Shape 1566"/>
            <p:cNvSpPr/>
            <p:nvPr/>
          </p:nvSpPr>
          <p:spPr>
            <a:xfrm>
              <a:off x="0" y="0"/>
              <a:ext cx="847529" cy="847529"/>
            </a:xfrm>
            <a:prstGeom prst="rect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2400"/>
              </a:pPr>
              <a:endParaRPr sz="1687"/>
            </a:p>
          </p:txBody>
        </p:sp>
        <p:pic>
          <p:nvPicPr>
            <p:cNvPr id="58" name="pasted-image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52314" y="265014"/>
              <a:ext cx="342901" cy="3175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65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911793" y="5246920"/>
            <a:ext cx="650910" cy="402328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66" name="Straight Arrow Connector 65"/>
          <p:cNvCxnSpPr/>
          <p:nvPr/>
        </p:nvCxnSpPr>
        <p:spPr>
          <a:xfrm>
            <a:off x="7234005" y="4613009"/>
            <a:ext cx="3243" cy="5561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132651" y="3601547"/>
            <a:ext cx="89674" cy="212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pasted-image.pdf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24001" y="1946291"/>
            <a:ext cx="230469" cy="403901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" name="pasted-image.pdf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391035" y="1946291"/>
            <a:ext cx="230471" cy="403901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pasted-image.png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318" y="4369870"/>
            <a:ext cx="1566786" cy="103255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pasted-image.png"/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251" y="2040724"/>
            <a:ext cx="1566786" cy="103255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pasted-image.pdf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2358962" y="1642128"/>
            <a:ext cx="397364" cy="300508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Shape 198"/>
              <p:cNvSpPr/>
              <p:nvPr/>
            </p:nvSpPr>
            <p:spPr>
              <a:xfrm rot="5400000">
                <a:off x="1981753" y="5585318"/>
                <a:ext cx="1145912" cy="8801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4648" tIns="44648" rIns="44648" bIns="44648" numCol="1" anchor="ctr">
                <a:noAutofit/>
              </a:bodyPr>
              <a:lstStyle>
                <a:lvl1pPr defTabSz="821531">
                  <a:defRPr sz="4000">
                    <a:latin typeface="Adobe 繁黑體 Std B"/>
                    <a:ea typeface="Adobe 繁黑體 Std B"/>
                    <a:cs typeface="Adobe 繁黑體 Std B"/>
                    <a:sym typeface="Adobe 繁黑體 Std B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250" i="1">
                          <a:latin typeface="Cambria Math" charset="0"/>
                        </a:rPr>
                        <m:t>⋯</m:t>
                      </m:r>
                    </m:oMath>
                  </m:oMathPara>
                </a14:m>
                <a:endParaRPr sz="6250" dirty="0">
                  <a:latin typeface="Adobe Clean" panose="020B0503020404020204" pitchFamily="34" charset="0"/>
                </a:endParaRPr>
              </a:p>
            </p:txBody>
          </p:sp>
        </mc:Choice>
        <mc:Fallback xmlns="">
          <p:sp>
            <p:nvSpPr>
              <p:cNvPr id="45" name="Shape 1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981753" y="5585318"/>
                <a:ext cx="1145912" cy="8801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="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5" name="pasted-image.png"/>
          <p:cNvPicPr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316" y="3205596"/>
            <a:ext cx="1569720" cy="103255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7" name="pasted-image.png"/>
          <p:cNvPicPr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906" y="2040722"/>
            <a:ext cx="1569720" cy="103600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9" name="pasted-image.png"/>
          <p:cNvPicPr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906" y="4369868"/>
            <a:ext cx="1569720" cy="103600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0" name="pasted-image.png"/>
          <p:cNvPicPr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906" y="3205595"/>
            <a:ext cx="1569720" cy="103600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" name="pasted-image.pdf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256241" y="1946291"/>
            <a:ext cx="252449" cy="4052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pasted-image.pdf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0104026" y="1946291"/>
            <a:ext cx="252449" cy="405249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Shape 198"/>
              <p:cNvSpPr/>
              <p:nvPr/>
            </p:nvSpPr>
            <p:spPr>
              <a:xfrm rot="5400000">
                <a:off x="8728810" y="5585318"/>
                <a:ext cx="1145912" cy="8801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4648" tIns="44648" rIns="44648" bIns="44648" numCol="1" anchor="ctr">
                <a:noAutofit/>
              </a:bodyPr>
              <a:lstStyle>
                <a:lvl1pPr defTabSz="821531">
                  <a:defRPr sz="4000">
                    <a:latin typeface="Adobe 繁黑體 Std B"/>
                    <a:ea typeface="Adobe 繁黑體 Std B"/>
                    <a:cs typeface="Adobe 繁黑體 Std B"/>
                    <a:sym typeface="Adobe 繁黑體 Std B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250" i="1">
                          <a:latin typeface="Cambria Math" charset="0"/>
                        </a:rPr>
                        <m:t>⋯</m:t>
                      </m:r>
                    </m:oMath>
                  </m:oMathPara>
                </a14:m>
                <a:endParaRPr sz="6250" dirty="0">
                  <a:latin typeface="Adobe Clean" panose="020B0503020404020204" pitchFamily="34" charset="0"/>
                </a:endParaRPr>
              </a:p>
            </p:txBody>
          </p:sp>
        </mc:Choice>
        <mc:Fallback xmlns="">
          <p:sp>
            <p:nvSpPr>
              <p:cNvPr id="63" name="Shape 1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8728810" y="5585318"/>
                <a:ext cx="1145912" cy="88017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="" val="1"/>
                </a:ext>
              </a:extLst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4" name="pasted-image.pdf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9105901" y="1641124"/>
            <a:ext cx="391734" cy="301512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TextBox 31"/>
          <p:cNvSpPr txBox="1"/>
          <p:nvPr/>
        </p:nvSpPr>
        <p:spPr>
          <a:xfrm>
            <a:off x="7099132" y="6421984"/>
            <a:ext cx="5092869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333" dirty="0">
                <a:latin typeface="+mj-lt"/>
              </a:rPr>
              <a:t>[</a:t>
            </a:r>
            <a:r>
              <a:rPr lang="en-US" sz="2333" dirty="0">
                <a:latin typeface="+mj-lt"/>
              </a:rPr>
              <a:t>Zhu*, Park*, Isola, and </a:t>
            </a:r>
            <a:r>
              <a:rPr lang="en-US" sz="2333" dirty="0" err="1">
                <a:latin typeface="+mj-lt"/>
              </a:rPr>
              <a:t>Efros</a:t>
            </a:r>
            <a:r>
              <a:rPr lang="en-US" altLang="zh-CN" sz="2333" dirty="0">
                <a:latin typeface="+mj-lt"/>
              </a:rPr>
              <a:t>,</a:t>
            </a:r>
            <a:r>
              <a:rPr lang="zh-CN" altLang="en-US" sz="2333" dirty="0">
                <a:latin typeface="+mj-lt"/>
              </a:rPr>
              <a:t> </a:t>
            </a:r>
            <a:r>
              <a:rPr lang="en-US" altLang="zh-CN" sz="2333" dirty="0">
                <a:latin typeface="+mj-lt"/>
              </a:rPr>
              <a:t>ICCV</a:t>
            </a:r>
            <a:r>
              <a:rPr lang="zh-CN" altLang="en-US" sz="2333" dirty="0">
                <a:latin typeface="+mj-lt"/>
              </a:rPr>
              <a:t> </a:t>
            </a:r>
            <a:r>
              <a:rPr lang="en-US" altLang="zh-CN" sz="2333" dirty="0">
                <a:latin typeface="+mj-lt"/>
              </a:rPr>
              <a:t>2017]</a:t>
            </a:r>
            <a:endParaRPr lang="en-US" sz="2333" dirty="0">
              <a:latin typeface="+mj-lt"/>
            </a:endParaRPr>
          </a:p>
        </p:txBody>
      </p:sp>
      <p:sp>
        <p:nvSpPr>
          <p:cNvPr id="39" name="Title 1"/>
          <p:cNvSpPr txBox="1">
            <a:spLocks/>
          </p:cNvSpPr>
          <p:nvPr/>
        </p:nvSpPr>
        <p:spPr>
          <a:xfrm>
            <a:off x="987079" y="308654"/>
            <a:ext cx="10217843" cy="1135983"/>
          </a:xfrm>
          <a:prstGeom prst="rect">
            <a:avLst/>
          </a:prstGeom>
        </p:spPr>
        <p:txBody>
          <a:bodyPr vert="horz" lIns="59531" tIns="59531" rIns="59531" bIns="59531" rtlCol="0" anchor="ctr">
            <a:noAutofit/>
          </a:bodyPr>
          <a:lstStyle>
            <a:lvl1pPr algn="ctr" defTabSz="369671" rtl="0" eaLnBrk="1" latinLnBrk="0" hangingPunct="1">
              <a:spcBef>
                <a:spcPct val="0"/>
              </a:spcBef>
              <a:buNone/>
              <a:defRPr sz="504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rPr lang="en-US" altLang="zh-CN" sz="5000" dirty="0">
                <a:latin typeface="Calibri" charset="0"/>
                <a:ea typeface="Calibri" charset="0"/>
                <a:cs typeface="Calibri" charset="0"/>
              </a:rPr>
              <a:t>Cycle-Consistent</a:t>
            </a:r>
            <a:r>
              <a:rPr lang="zh-CN" altLang="en-US" sz="5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5000" dirty="0">
                <a:latin typeface="Calibri" charset="0"/>
                <a:ea typeface="Calibri" charset="0"/>
                <a:cs typeface="Calibri" charset="0"/>
              </a:rPr>
              <a:t>Adversarial</a:t>
            </a:r>
            <a:r>
              <a:rPr lang="zh-CN" altLang="en-US" sz="5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5000" dirty="0">
                <a:latin typeface="Calibri" charset="0"/>
                <a:ea typeface="Calibri" charset="0"/>
                <a:cs typeface="Calibri" charset="0"/>
              </a:rPr>
              <a:t>Networks</a:t>
            </a:r>
            <a:endParaRPr lang="en-US" sz="50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61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87"/>
    </mc:Choice>
    <mc:Fallback xmlns="">
      <p:transition spd="slow" advTm="24987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2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331" y="1934654"/>
            <a:ext cx="788474" cy="78847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4" descr="https://taesung89.github.io/cyclegan/images/horse-to-zebra-supplemental/train_cherrypicked/fake_B/horse2zebra_153_50_fake_B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723" y="1934650"/>
            <a:ext cx="788670" cy="7886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891" y="1934656"/>
            <a:ext cx="788474" cy="78847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/>
              <p:cNvSpPr/>
              <p:nvPr/>
            </p:nvSpPr>
            <p:spPr>
              <a:xfrm>
                <a:off x="3591310" y="1568794"/>
                <a:ext cx="764953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1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1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10" name="Rectangle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310" y="1568794"/>
                <a:ext cx="764953" cy="415498"/>
              </a:xfrm>
              <a:prstGeom prst="rect">
                <a:avLst/>
              </a:prstGeom>
              <a:blipFill>
                <a:blip r:embed="rId6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/>
              <p:cNvSpPr/>
              <p:nvPr/>
            </p:nvSpPr>
            <p:spPr>
              <a:xfrm>
                <a:off x="4880867" y="1568794"/>
                <a:ext cx="1132746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1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1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1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11" name="Rectangle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867" y="1568794"/>
                <a:ext cx="1132746" cy="415498"/>
              </a:xfrm>
              <a:prstGeom prst="rect">
                <a:avLst/>
              </a:prstGeom>
              <a:blipFill>
                <a:blip r:embed="rId7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/>
              <p:cNvSpPr/>
              <p:nvPr/>
            </p:nvSpPr>
            <p:spPr>
              <a:xfrm>
                <a:off x="2139109" y="1568794"/>
                <a:ext cx="375424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12" name="Rectangle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109" y="1568794"/>
                <a:ext cx="375424" cy="4154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Shape 1371"/>
          <p:cNvSpPr/>
          <p:nvPr/>
        </p:nvSpPr>
        <p:spPr>
          <a:xfrm>
            <a:off x="2657595" y="2920315"/>
            <a:ext cx="925719" cy="184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16202"/>
                </a:moveTo>
                <a:cubicBezTo>
                  <a:pt x="7090" y="-5139"/>
                  <a:pt x="14290" y="-5398"/>
                  <a:pt x="21600" y="15426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1812" b="1"/>
          </a:p>
        </p:txBody>
      </p:sp>
      <p:sp>
        <p:nvSpPr>
          <p:cNvPr id="114" name="Shape 1329"/>
          <p:cNvSpPr/>
          <p:nvPr/>
        </p:nvSpPr>
        <p:spPr>
          <a:xfrm>
            <a:off x="2070285" y="2969687"/>
            <a:ext cx="529707" cy="529707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1750" tIns="31750" rIns="31750" bIns="31750" numCol="1" anchor="ctr">
            <a:noAutofit/>
          </a:bodyPr>
          <a:lstStyle/>
          <a:p>
            <a:pPr>
              <a:defRPr sz="2400"/>
            </a:pPr>
            <a:endParaRPr sz="1500" b="1"/>
          </a:p>
        </p:txBody>
      </p:sp>
      <p:sp>
        <p:nvSpPr>
          <p:cNvPr id="116" name="Shape 1372"/>
          <p:cNvSpPr/>
          <p:nvPr/>
        </p:nvSpPr>
        <p:spPr>
          <a:xfrm>
            <a:off x="4227891" y="3253489"/>
            <a:ext cx="925719" cy="184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0"/>
                </a:moveTo>
                <a:cubicBezTo>
                  <a:pt x="7090" y="21341"/>
                  <a:pt x="14290" y="21600"/>
                  <a:pt x="21600" y="776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1812" b="1"/>
          </a:p>
        </p:txBody>
      </p:sp>
      <p:pic>
        <p:nvPicPr>
          <p:cNvPr id="117" name="pasted-image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585085" y="3505850"/>
            <a:ext cx="206376" cy="198438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1335"/>
          <p:cNvSpPr/>
          <p:nvPr/>
        </p:nvSpPr>
        <p:spPr>
          <a:xfrm>
            <a:off x="5206256" y="2969687"/>
            <a:ext cx="529707" cy="529707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1750" tIns="31750" rIns="31750" bIns="31750" numCol="1" anchor="ctr">
            <a:noAutofit/>
          </a:bodyPr>
          <a:lstStyle/>
          <a:p>
            <a:pPr>
              <a:defRPr sz="2400"/>
            </a:pPr>
            <a:endParaRPr sz="1500" b="1"/>
          </a:p>
        </p:txBody>
      </p:sp>
      <p:sp>
        <p:nvSpPr>
          <p:cNvPr id="119" name="Shape 1338"/>
          <p:cNvSpPr/>
          <p:nvPr/>
        </p:nvSpPr>
        <p:spPr>
          <a:xfrm>
            <a:off x="3640747" y="2969687"/>
            <a:ext cx="529707" cy="529707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1750" tIns="31750" rIns="31750" bIns="31750" numCol="1" anchor="ctr">
            <a:noAutofit/>
          </a:bodyPr>
          <a:lstStyle/>
          <a:p>
            <a:pPr>
              <a:defRPr sz="2400"/>
            </a:pPr>
            <a:endParaRPr sz="1500" b="1"/>
          </a:p>
        </p:txBody>
      </p:sp>
      <p:sp>
        <p:nvSpPr>
          <p:cNvPr id="121" name="Shape 1341"/>
          <p:cNvSpPr/>
          <p:nvPr/>
        </p:nvSpPr>
        <p:spPr>
          <a:xfrm>
            <a:off x="4026760" y="5255827"/>
            <a:ext cx="159628" cy="159628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500"/>
          </a:p>
        </p:txBody>
      </p:sp>
      <p:sp>
        <p:nvSpPr>
          <p:cNvPr id="122" name="Shape 1342"/>
          <p:cNvSpPr/>
          <p:nvPr/>
        </p:nvSpPr>
        <p:spPr>
          <a:xfrm>
            <a:off x="3931933" y="4892246"/>
            <a:ext cx="159628" cy="159628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500"/>
          </a:p>
        </p:txBody>
      </p:sp>
      <p:sp>
        <p:nvSpPr>
          <p:cNvPr id="123" name="Shape 1343"/>
          <p:cNvSpPr/>
          <p:nvPr/>
        </p:nvSpPr>
        <p:spPr>
          <a:xfrm>
            <a:off x="5296045" y="5027584"/>
            <a:ext cx="159628" cy="159628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500"/>
          </a:p>
        </p:txBody>
      </p:sp>
      <p:pic>
        <p:nvPicPr>
          <p:cNvPr id="124" name="pasted-image.pd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548331" y="4632994"/>
            <a:ext cx="238126" cy="198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pasted-image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5472000" y="4632994"/>
            <a:ext cx="214313" cy="198438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Shape 1346"/>
          <p:cNvSpPr/>
          <p:nvPr/>
        </p:nvSpPr>
        <p:spPr>
          <a:xfrm>
            <a:off x="3473619" y="4533327"/>
            <a:ext cx="1076259" cy="11159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/>
            </a:pPr>
            <a:endParaRPr sz="1500"/>
          </a:p>
        </p:txBody>
      </p:sp>
      <p:sp>
        <p:nvSpPr>
          <p:cNvPr id="127" name="Shape 1373"/>
          <p:cNvSpPr/>
          <p:nvPr/>
        </p:nvSpPr>
        <p:spPr>
          <a:xfrm>
            <a:off x="4092064" y="4784785"/>
            <a:ext cx="1211056" cy="2177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37" extrusionOk="0">
                <a:moveTo>
                  <a:pt x="0" y="10899"/>
                </a:moveTo>
                <a:cubicBezTo>
                  <a:pt x="7399" y="-5263"/>
                  <a:pt x="14599" y="-3450"/>
                  <a:pt x="21600" y="16337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1812"/>
          </a:p>
        </p:txBody>
      </p:sp>
      <p:sp>
        <p:nvSpPr>
          <p:cNvPr id="128" name="Shape 1374"/>
          <p:cNvSpPr/>
          <p:nvPr/>
        </p:nvSpPr>
        <p:spPr>
          <a:xfrm>
            <a:off x="4189856" y="5137734"/>
            <a:ext cx="1109604" cy="308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237" extrusionOk="0">
                <a:moveTo>
                  <a:pt x="21600" y="0"/>
                </a:moveTo>
                <a:cubicBezTo>
                  <a:pt x="15398" y="17346"/>
                  <a:pt x="8198" y="21600"/>
                  <a:pt x="0" y="12762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1812"/>
          </a:p>
        </p:txBody>
      </p:sp>
      <p:sp>
        <p:nvSpPr>
          <p:cNvPr id="129" name="Shape 1349"/>
          <p:cNvSpPr/>
          <p:nvPr/>
        </p:nvSpPr>
        <p:spPr>
          <a:xfrm>
            <a:off x="4669263" y="4533327"/>
            <a:ext cx="1076259" cy="11159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/>
            </a:pPr>
            <a:endParaRPr sz="1500"/>
          </a:p>
        </p:txBody>
      </p:sp>
      <p:pic>
        <p:nvPicPr>
          <p:cNvPr id="130" name="pasted-image.pdf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20698722">
            <a:off x="3818728" y="4890678"/>
            <a:ext cx="108874" cy="624595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51"/>
          <p:cNvSpPr/>
          <p:nvPr/>
        </p:nvSpPr>
        <p:spPr>
          <a:xfrm flipV="1">
            <a:off x="3342532" y="5210915"/>
            <a:ext cx="507422" cy="117616"/>
          </a:xfrm>
          <a:prstGeom prst="line">
            <a:avLst/>
          </a:prstGeom>
          <a:ln w="38100">
            <a:solidFill>
              <a:srgbClr val="000000"/>
            </a:solidFill>
            <a:prstDash val="sysDot"/>
            <a:miter lim="400000"/>
          </a:ln>
        </p:spPr>
        <p:txBody>
          <a:bodyPr lIns="31750" tIns="31750" rIns="31750" bIns="31750" anchor="ctr"/>
          <a:lstStyle/>
          <a:p>
            <a:pPr>
              <a:defRPr sz="2400"/>
            </a:pPr>
            <a:endParaRPr sz="15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/>
              <p:cNvSpPr/>
              <p:nvPr/>
            </p:nvSpPr>
            <p:spPr>
              <a:xfrm>
                <a:off x="3497167" y="5709255"/>
                <a:ext cx="2493183" cy="609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667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sz="2667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667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  <m:d>
                                    <m:dPr>
                                      <m:ctrlPr>
                                        <a:rPr lang="en-US" sz="2667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667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667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667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  <m:sub>
                          <m:r>
                            <a:rPr lang="en-US" sz="2667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134" name="Rectangle 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167" y="5709255"/>
                <a:ext cx="2493183" cy="609013"/>
              </a:xfrm>
              <a:prstGeom prst="rect">
                <a:avLst/>
              </a:prstGeom>
              <a:blipFill>
                <a:blip r:embed="rId13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/>
          <p:cNvCxnSpPr/>
          <p:nvPr/>
        </p:nvCxnSpPr>
        <p:spPr>
          <a:xfrm>
            <a:off x="3905600" y="3566648"/>
            <a:ext cx="0" cy="3424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asted-image.pdf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3010819" y="2664180"/>
            <a:ext cx="214313" cy="222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pasted-image.pdf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3798444" y="3080390"/>
            <a:ext cx="214313" cy="27781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8" name="pasted-image.pdf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2241239" y="3190171"/>
            <a:ext cx="187803" cy="1680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pasted-image.pdf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5375859" y="3087493"/>
            <a:ext cx="190500" cy="270710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TextBox 39"/>
          <p:cNvSpPr txBox="1"/>
          <p:nvPr/>
        </p:nvSpPr>
        <p:spPr>
          <a:xfrm>
            <a:off x="7099132" y="6421984"/>
            <a:ext cx="5092869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333" dirty="0">
                <a:latin typeface="+mj-lt"/>
              </a:rPr>
              <a:t>[</a:t>
            </a:r>
            <a:r>
              <a:rPr lang="en-US" sz="2333" dirty="0">
                <a:latin typeface="+mj-lt"/>
              </a:rPr>
              <a:t>Zhu*, Park*, Isola, and </a:t>
            </a:r>
            <a:r>
              <a:rPr lang="en-US" sz="2333" dirty="0" err="1">
                <a:latin typeface="+mj-lt"/>
              </a:rPr>
              <a:t>Efros</a:t>
            </a:r>
            <a:r>
              <a:rPr lang="en-US" altLang="zh-CN" sz="2333" dirty="0">
                <a:latin typeface="+mj-lt"/>
              </a:rPr>
              <a:t>,</a:t>
            </a:r>
            <a:r>
              <a:rPr lang="zh-CN" altLang="en-US" sz="2333" dirty="0">
                <a:latin typeface="+mj-lt"/>
              </a:rPr>
              <a:t> </a:t>
            </a:r>
            <a:r>
              <a:rPr lang="en-US" altLang="zh-CN" sz="2333" dirty="0">
                <a:latin typeface="+mj-lt"/>
              </a:rPr>
              <a:t>ICCV</a:t>
            </a:r>
            <a:r>
              <a:rPr lang="zh-CN" altLang="en-US" sz="2333" dirty="0">
                <a:latin typeface="+mj-lt"/>
              </a:rPr>
              <a:t> </a:t>
            </a:r>
            <a:r>
              <a:rPr lang="en-US" altLang="zh-CN" sz="2333" dirty="0">
                <a:latin typeface="+mj-lt"/>
              </a:rPr>
              <a:t>2017]</a:t>
            </a:r>
            <a:endParaRPr lang="en-US" sz="2333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3224334" y="3943585"/>
                <a:ext cx="1604863" cy="5027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66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667">
                              <a:latin typeface="Cambria Math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667">
                              <a:latin typeface="Cambria Math" charset="0"/>
                            </a:rPr>
                            <m:t>Y</m:t>
                          </m:r>
                        </m:sub>
                      </m:sSub>
                      <m:r>
                        <a:rPr lang="en-US" altLang="zh-CN" sz="2667">
                          <a:latin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667">
                          <a:latin typeface="Cambria Math" charset="0"/>
                        </a:rPr>
                        <m:t>G</m:t>
                      </m:r>
                      <m:d>
                        <m:dPr>
                          <m:ctrlPr>
                            <a:rPr lang="en-US" altLang="zh-CN" sz="26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667">
                              <a:latin typeface="Cambria Math" charset="0"/>
                            </a:rPr>
                            <m:t>x</m:t>
                          </m:r>
                        </m:e>
                      </m:d>
                      <m:r>
                        <a:rPr lang="en-US" altLang="zh-CN" sz="2667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334" y="3943585"/>
                <a:ext cx="1604863" cy="502766"/>
              </a:xfrm>
              <a:prstGeom prst="rect">
                <a:avLst/>
              </a:prstGeom>
              <a:blipFill>
                <a:blip r:embed="rId18"/>
                <a:stretch>
                  <a:fillRect l="-787"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1422847" y="4920096"/>
            <a:ext cx="1944058" cy="75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67" dirty="0"/>
              <a:t>Reconstruction</a:t>
            </a:r>
            <a:r>
              <a:rPr lang="zh-CN" altLang="en-US" sz="2167" dirty="0"/>
              <a:t> </a:t>
            </a:r>
            <a:endParaRPr lang="en-US" altLang="zh-CN" sz="2167" dirty="0"/>
          </a:p>
          <a:p>
            <a:pPr algn="ctr"/>
            <a:r>
              <a:rPr lang="en-US" altLang="zh-CN" sz="2167" dirty="0"/>
              <a:t>error</a:t>
            </a:r>
            <a:endParaRPr lang="en-US" sz="2167" dirty="0"/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987079" y="308654"/>
            <a:ext cx="10217843" cy="1135983"/>
          </a:xfrm>
          <a:prstGeom prst="rect">
            <a:avLst/>
          </a:prstGeom>
        </p:spPr>
        <p:txBody>
          <a:bodyPr vert="horz" lIns="59531" tIns="59531" rIns="59531" bIns="59531" rtlCol="0" anchor="ctr">
            <a:noAutofit/>
          </a:bodyPr>
          <a:lstStyle>
            <a:lvl1pPr algn="ctr" defTabSz="369671" rtl="0" eaLnBrk="1" latinLnBrk="0" hangingPunct="1">
              <a:spcBef>
                <a:spcPct val="0"/>
              </a:spcBef>
              <a:buNone/>
              <a:defRPr sz="504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rPr lang="en-US" altLang="zh-CN" sz="5000" dirty="0">
                <a:latin typeface="Calibri" charset="0"/>
                <a:ea typeface="Calibri" charset="0"/>
                <a:cs typeface="Calibri" charset="0"/>
              </a:rPr>
              <a:t>Cycle-Consistent</a:t>
            </a:r>
            <a:r>
              <a:rPr lang="zh-CN" altLang="en-US" sz="5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5000" dirty="0">
                <a:latin typeface="Calibri" charset="0"/>
                <a:ea typeface="Calibri" charset="0"/>
                <a:cs typeface="Calibri" charset="0"/>
              </a:rPr>
              <a:t>Adversarial</a:t>
            </a:r>
            <a:r>
              <a:rPr lang="zh-CN" altLang="en-US" sz="5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5000" dirty="0">
                <a:latin typeface="Calibri" charset="0"/>
                <a:ea typeface="Calibri" charset="0"/>
                <a:cs typeface="Calibri" charset="0"/>
              </a:rPr>
              <a:t>Networks</a:t>
            </a:r>
            <a:endParaRPr lang="en-US" sz="5000" dirty="0">
              <a:latin typeface="Calibri" charset="0"/>
              <a:ea typeface="Calibri" charset="0"/>
              <a:cs typeface="Calibri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5065690"/>
      </p:ext>
    </p:extLst>
  </p:cSld>
  <p:clrMapOvr>
    <a:masterClrMapping/>
  </p:clrMapOvr>
  <p:transition spd="med" advTm="182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11" grpId="0"/>
      <p:bldP spid="113" grpId="0" animBg="1"/>
      <p:bldP spid="116" grpId="0" animBg="1"/>
      <p:bldP spid="118" grpId="0" animBg="1"/>
      <p:bldP spid="119" grpId="0" animBg="1"/>
      <p:bldP spid="121" grpId="0" animBg="1"/>
      <p:bldP spid="123" grpId="0" animBg="1"/>
      <p:bldP spid="127" grpId="0" animBg="1"/>
      <p:bldP spid="128" grpId="0" animBg="1"/>
      <p:bldP spid="131" grpId="0" animBg="1"/>
      <p:bldP spid="134" grpId="0"/>
      <p:bldP spid="4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1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 vert="horz" lIns="59531" tIns="59531" rIns="59531" bIns="59531" rtlCol="0" anchor="ctr">
            <a:normAutofit/>
          </a:bodyPr>
          <a:lstStyle>
            <a:lvl1pPr algn="ctr" defTabSz="369671" rtl="0" eaLnBrk="1" latinLnBrk="0" hangingPunct="1">
              <a:spcBef>
                <a:spcPct val="0"/>
              </a:spcBef>
              <a:buNone/>
              <a:defRPr sz="504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rPr lang="en-US" altLang="zh-CN" sz="5000" dirty="0">
                <a:latin typeface="Calibri" charset="0"/>
                <a:ea typeface="Calibri" charset="0"/>
                <a:cs typeface="Calibri" charset="0"/>
              </a:rPr>
              <a:t>Cycle Consistency Loss</a:t>
            </a:r>
            <a:endParaRPr lang="en-US" sz="50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07" name="Picture 2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331" y="1934654"/>
            <a:ext cx="788474" cy="78847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4" descr="https://taesung89.github.io/cyclegan/images/horse-to-zebra-supplemental/train_cherrypicked/fake_B/horse2zebra_153_50_fake_B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723" y="1934650"/>
            <a:ext cx="788670" cy="7886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891" y="1934656"/>
            <a:ext cx="788474" cy="78847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/>
              <p:cNvSpPr/>
              <p:nvPr/>
            </p:nvSpPr>
            <p:spPr>
              <a:xfrm>
                <a:off x="3591310" y="1568794"/>
                <a:ext cx="764953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1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1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10" name="Rectangle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310" y="1568794"/>
                <a:ext cx="764953" cy="415498"/>
              </a:xfrm>
              <a:prstGeom prst="rect">
                <a:avLst/>
              </a:prstGeom>
              <a:blipFill>
                <a:blip r:embed="rId6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/>
              <p:cNvSpPr/>
              <p:nvPr/>
            </p:nvSpPr>
            <p:spPr>
              <a:xfrm>
                <a:off x="4880867" y="1568794"/>
                <a:ext cx="1132746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1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1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1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11" name="Rectangle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867" y="1568794"/>
                <a:ext cx="1132746" cy="415498"/>
              </a:xfrm>
              <a:prstGeom prst="rect">
                <a:avLst/>
              </a:prstGeom>
              <a:blipFill>
                <a:blip r:embed="rId7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/>
              <p:cNvSpPr/>
              <p:nvPr/>
            </p:nvSpPr>
            <p:spPr>
              <a:xfrm>
                <a:off x="2139109" y="1568794"/>
                <a:ext cx="375424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12" name="Rectangle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109" y="1568794"/>
                <a:ext cx="375424" cy="4154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Shape 1371"/>
          <p:cNvSpPr/>
          <p:nvPr/>
        </p:nvSpPr>
        <p:spPr>
          <a:xfrm>
            <a:off x="2657595" y="2920315"/>
            <a:ext cx="925719" cy="184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16202"/>
                </a:moveTo>
                <a:cubicBezTo>
                  <a:pt x="7090" y="-5139"/>
                  <a:pt x="14290" y="-5398"/>
                  <a:pt x="21600" y="15426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1812" b="1"/>
          </a:p>
        </p:txBody>
      </p:sp>
      <p:sp>
        <p:nvSpPr>
          <p:cNvPr id="114" name="Shape 1329"/>
          <p:cNvSpPr/>
          <p:nvPr/>
        </p:nvSpPr>
        <p:spPr>
          <a:xfrm>
            <a:off x="2070285" y="2969687"/>
            <a:ext cx="529707" cy="529707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1750" tIns="31750" rIns="31750" bIns="31750" numCol="1" anchor="ctr">
            <a:noAutofit/>
          </a:bodyPr>
          <a:lstStyle/>
          <a:p>
            <a:pPr>
              <a:defRPr sz="2400"/>
            </a:pPr>
            <a:endParaRPr sz="1500" b="1"/>
          </a:p>
        </p:txBody>
      </p:sp>
      <p:sp>
        <p:nvSpPr>
          <p:cNvPr id="116" name="Shape 1372"/>
          <p:cNvSpPr/>
          <p:nvPr/>
        </p:nvSpPr>
        <p:spPr>
          <a:xfrm>
            <a:off x="4227891" y="3253489"/>
            <a:ext cx="925719" cy="184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0"/>
                </a:moveTo>
                <a:cubicBezTo>
                  <a:pt x="7090" y="21341"/>
                  <a:pt x="14290" y="21600"/>
                  <a:pt x="21600" y="776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1812" b="1"/>
          </a:p>
        </p:txBody>
      </p:sp>
      <p:pic>
        <p:nvPicPr>
          <p:cNvPr id="117" name="pasted-image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585085" y="3505850"/>
            <a:ext cx="206376" cy="198438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1335"/>
          <p:cNvSpPr/>
          <p:nvPr/>
        </p:nvSpPr>
        <p:spPr>
          <a:xfrm>
            <a:off x="5206256" y="2969687"/>
            <a:ext cx="529707" cy="529707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1750" tIns="31750" rIns="31750" bIns="31750" numCol="1" anchor="ctr">
            <a:noAutofit/>
          </a:bodyPr>
          <a:lstStyle/>
          <a:p>
            <a:pPr>
              <a:defRPr sz="2400"/>
            </a:pPr>
            <a:endParaRPr sz="1500" b="1"/>
          </a:p>
        </p:txBody>
      </p:sp>
      <p:sp>
        <p:nvSpPr>
          <p:cNvPr id="119" name="Shape 1338"/>
          <p:cNvSpPr/>
          <p:nvPr/>
        </p:nvSpPr>
        <p:spPr>
          <a:xfrm>
            <a:off x="3640747" y="2969687"/>
            <a:ext cx="529707" cy="529707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1750" tIns="31750" rIns="31750" bIns="31750" numCol="1" anchor="ctr">
            <a:noAutofit/>
          </a:bodyPr>
          <a:lstStyle/>
          <a:p>
            <a:pPr>
              <a:defRPr sz="2400"/>
            </a:pPr>
            <a:endParaRPr sz="1500" b="1"/>
          </a:p>
        </p:txBody>
      </p:sp>
      <p:sp>
        <p:nvSpPr>
          <p:cNvPr id="121" name="Shape 1341"/>
          <p:cNvSpPr/>
          <p:nvPr/>
        </p:nvSpPr>
        <p:spPr>
          <a:xfrm>
            <a:off x="4026760" y="5255827"/>
            <a:ext cx="159628" cy="159628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500"/>
          </a:p>
        </p:txBody>
      </p:sp>
      <p:sp>
        <p:nvSpPr>
          <p:cNvPr id="122" name="Shape 1342"/>
          <p:cNvSpPr/>
          <p:nvPr/>
        </p:nvSpPr>
        <p:spPr>
          <a:xfrm>
            <a:off x="3931933" y="4892246"/>
            <a:ext cx="159628" cy="159628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500"/>
          </a:p>
        </p:txBody>
      </p:sp>
      <p:sp>
        <p:nvSpPr>
          <p:cNvPr id="123" name="Shape 1343"/>
          <p:cNvSpPr/>
          <p:nvPr/>
        </p:nvSpPr>
        <p:spPr>
          <a:xfrm>
            <a:off x="5296045" y="5027584"/>
            <a:ext cx="159628" cy="159628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500"/>
          </a:p>
        </p:txBody>
      </p:sp>
      <p:pic>
        <p:nvPicPr>
          <p:cNvPr id="124" name="pasted-image.pd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548331" y="4632994"/>
            <a:ext cx="238126" cy="198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pasted-image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5472000" y="4632994"/>
            <a:ext cx="214313" cy="198438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Shape 1346"/>
          <p:cNvSpPr/>
          <p:nvPr/>
        </p:nvSpPr>
        <p:spPr>
          <a:xfrm>
            <a:off x="3473619" y="4533327"/>
            <a:ext cx="1076259" cy="11159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/>
            </a:pPr>
            <a:endParaRPr sz="1500"/>
          </a:p>
        </p:txBody>
      </p:sp>
      <p:sp>
        <p:nvSpPr>
          <p:cNvPr id="127" name="Shape 1373"/>
          <p:cNvSpPr/>
          <p:nvPr/>
        </p:nvSpPr>
        <p:spPr>
          <a:xfrm>
            <a:off x="4092064" y="4784785"/>
            <a:ext cx="1211056" cy="2177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37" extrusionOk="0">
                <a:moveTo>
                  <a:pt x="0" y="10899"/>
                </a:moveTo>
                <a:cubicBezTo>
                  <a:pt x="7399" y="-5263"/>
                  <a:pt x="14599" y="-3450"/>
                  <a:pt x="21600" y="16337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1812"/>
          </a:p>
        </p:txBody>
      </p:sp>
      <p:sp>
        <p:nvSpPr>
          <p:cNvPr id="128" name="Shape 1374"/>
          <p:cNvSpPr/>
          <p:nvPr/>
        </p:nvSpPr>
        <p:spPr>
          <a:xfrm>
            <a:off x="4189856" y="5137734"/>
            <a:ext cx="1109604" cy="308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237" extrusionOk="0">
                <a:moveTo>
                  <a:pt x="21600" y="0"/>
                </a:moveTo>
                <a:cubicBezTo>
                  <a:pt x="15398" y="17346"/>
                  <a:pt x="8198" y="21600"/>
                  <a:pt x="0" y="12762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1812"/>
          </a:p>
        </p:txBody>
      </p:sp>
      <p:sp>
        <p:nvSpPr>
          <p:cNvPr id="129" name="Shape 1349"/>
          <p:cNvSpPr/>
          <p:nvPr/>
        </p:nvSpPr>
        <p:spPr>
          <a:xfrm>
            <a:off x="4669263" y="4533327"/>
            <a:ext cx="1076259" cy="11159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/>
            </a:pPr>
            <a:endParaRPr sz="1500"/>
          </a:p>
        </p:txBody>
      </p:sp>
      <p:pic>
        <p:nvPicPr>
          <p:cNvPr id="130" name="pasted-image.pdf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 rot="20698722">
            <a:off x="3818728" y="4890678"/>
            <a:ext cx="108874" cy="624595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51"/>
          <p:cNvSpPr/>
          <p:nvPr/>
        </p:nvSpPr>
        <p:spPr>
          <a:xfrm flipV="1">
            <a:off x="3342532" y="5210915"/>
            <a:ext cx="507422" cy="117616"/>
          </a:xfrm>
          <a:prstGeom prst="line">
            <a:avLst/>
          </a:prstGeom>
          <a:ln w="38100">
            <a:solidFill>
              <a:srgbClr val="000000"/>
            </a:solidFill>
            <a:prstDash val="sysDot"/>
            <a:miter lim="400000"/>
          </a:ln>
        </p:spPr>
        <p:txBody>
          <a:bodyPr lIns="31750" tIns="31750" rIns="31750" bIns="31750" anchor="ctr"/>
          <a:lstStyle/>
          <a:p>
            <a:pPr>
              <a:defRPr sz="2400"/>
            </a:pPr>
            <a:endParaRPr sz="15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/>
              <p:cNvSpPr/>
              <p:nvPr/>
            </p:nvSpPr>
            <p:spPr>
              <a:xfrm>
                <a:off x="3497167" y="5709255"/>
                <a:ext cx="2493183" cy="609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667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sz="2667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667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  <m:d>
                                    <m:dPr>
                                      <m:ctrlPr>
                                        <a:rPr lang="en-US" sz="2667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667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667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667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  <m:sub>
                          <m:r>
                            <a:rPr lang="en-US" sz="2667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134" name="Rectangle 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167" y="5709255"/>
                <a:ext cx="2493183" cy="609013"/>
              </a:xfrm>
              <a:prstGeom prst="rect">
                <a:avLst/>
              </a:prstGeom>
              <a:blipFill>
                <a:blip r:embed="rId13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/>
          <p:cNvCxnSpPr/>
          <p:nvPr/>
        </p:nvCxnSpPr>
        <p:spPr>
          <a:xfrm>
            <a:off x="3905600" y="3566648"/>
            <a:ext cx="0" cy="3424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asted-image.pdf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3010819" y="2664180"/>
            <a:ext cx="214313" cy="2222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pasted-image.pdf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3798444" y="3080390"/>
            <a:ext cx="214313" cy="27781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8" name="pasted-image.pdf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2241239" y="3190171"/>
            <a:ext cx="187803" cy="1680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pasted-image.pdf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5375859" y="3087493"/>
            <a:ext cx="190500" cy="270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" name="Picture 4" descr="https://taesung89.github.io/cyclegan/images/horse-to-zebra-supplemental/train_cherrypicked/fake_B/horse2zebra_153_50_fake_B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313" y="3594044"/>
            <a:ext cx="1051560" cy="10515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109" y="3594045"/>
            <a:ext cx="1051299" cy="10512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https://taesung89.github.io/cyclegan/images/horse-to-zebra-supplemental/train_cherrypicked/real_A/horse2zebra_716_50_real_A.jp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108" y="2116602"/>
            <a:ext cx="1051560" cy="10515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https://taesung89.github.io/cyclegan/images/horse-to-zebra-supplemental/train_cherrypicked/real_A/horse2zebra_263_50_real_A.jp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108" y="5047468"/>
            <a:ext cx="1051560" cy="10515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Straight Arrow Connector 43"/>
          <p:cNvCxnSpPr/>
          <p:nvPr/>
        </p:nvCxnSpPr>
        <p:spPr>
          <a:xfrm>
            <a:off x="7816567" y="2666532"/>
            <a:ext cx="1105906" cy="14532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810538" y="4119824"/>
            <a:ext cx="110577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7810668" y="4119824"/>
            <a:ext cx="1105645" cy="14534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2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521" y="3594045"/>
            <a:ext cx="1051299" cy="1051299"/>
          </a:xfrm>
          <a:prstGeom prst="rect">
            <a:avLst/>
          </a:prstGeom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https://taesung89.github.io/cyclegan/images/horse-to-zebra-supplemental/train_cherrypicked/real_A/horse2zebra_716_50_real_A.jp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848" y="2140883"/>
            <a:ext cx="1051560" cy="1051560"/>
          </a:xfrm>
          <a:prstGeom prst="rect">
            <a:avLst/>
          </a:prstGeom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https://taesung89.github.io/cyclegan/images/horse-to-zebra-supplemental/train_cherrypicked/real_A/horse2zebra_263_50_real_A.jp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108" y="5047468"/>
            <a:ext cx="1051560" cy="1051560"/>
          </a:xfrm>
          <a:prstGeom prst="rect">
            <a:avLst/>
          </a:prstGeom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Straight Arrow Connector 49"/>
          <p:cNvCxnSpPr>
            <a:endCxn id="56" idx="1"/>
          </p:cNvCxnSpPr>
          <p:nvPr/>
        </p:nvCxnSpPr>
        <p:spPr>
          <a:xfrm>
            <a:off x="9967873" y="4119694"/>
            <a:ext cx="808647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8152187" y="1427787"/>
            <a:ext cx="24084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Large</a:t>
            </a:r>
            <a:r>
              <a:rPr lang="en-US" sz="2800" dirty="0"/>
              <a:t> cycle loss</a:t>
            </a:r>
          </a:p>
        </p:txBody>
      </p:sp>
      <p:sp>
        <p:nvSpPr>
          <p:cNvPr id="52" name="Rectangle 51"/>
          <p:cNvSpPr/>
          <p:nvPr/>
        </p:nvSpPr>
        <p:spPr>
          <a:xfrm>
            <a:off x="8152187" y="1427787"/>
            <a:ext cx="24098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Small</a:t>
            </a:r>
            <a:r>
              <a:rPr lang="en-US" sz="2800" dirty="0"/>
              <a:t> cycle loss</a:t>
            </a:r>
          </a:p>
        </p:txBody>
      </p:sp>
      <p:pic>
        <p:nvPicPr>
          <p:cNvPr id="53" name="Picture 2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109" y="3594045"/>
            <a:ext cx="1051299" cy="1051299"/>
          </a:xfrm>
          <a:prstGeom prst="rect">
            <a:avLst/>
          </a:prstGeom>
          <a:ln w="762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Connector: Curved 9"/>
          <p:cNvCxnSpPr>
            <a:stCxn id="56" idx="2"/>
          </p:cNvCxnSpPr>
          <p:nvPr/>
        </p:nvCxnSpPr>
        <p:spPr>
          <a:xfrm rot="5400000">
            <a:off x="9293464" y="2636637"/>
            <a:ext cx="10583" cy="4017412"/>
          </a:xfrm>
          <a:prstGeom prst="curvedConnector3">
            <a:avLst>
              <a:gd name="adj1" fmla="val 3821055"/>
            </a:avLst>
          </a:prstGeom>
          <a:ln w="7620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Curved 12"/>
          <p:cNvCxnSpPr>
            <a:stCxn id="56" idx="0"/>
          </p:cNvCxnSpPr>
          <p:nvPr/>
        </p:nvCxnSpPr>
        <p:spPr>
          <a:xfrm rot="16200000" flipV="1">
            <a:off x="9092598" y="1384472"/>
            <a:ext cx="927382" cy="3491763"/>
          </a:xfrm>
          <a:prstGeom prst="curvedConnector2">
            <a:avLst/>
          </a:prstGeom>
          <a:ln w="762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Curved 59"/>
          <p:cNvCxnSpPr>
            <a:stCxn id="56" idx="2"/>
          </p:cNvCxnSpPr>
          <p:nvPr/>
        </p:nvCxnSpPr>
        <p:spPr>
          <a:xfrm rot="5400000">
            <a:off x="9092468" y="3363544"/>
            <a:ext cx="927904" cy="3491502"/>
          </a:xfrm>
          <a:prstGeom prst="curvedConnector2">
            <a:avLst/>
          </a:prstGeom>
          <a:ln w="762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099132" y="6421984"/>
            <a:ext cx="5092869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333" dirty="0">
                <a:latin typeface="+mj-lt"/>
              </a:rPr>
              <a:t>[</a:t>
            </a:r>
            <a:r>
              <a:rPr lang="en-US" sz="2333" dirty="0">
                <a:latin typeface="+mj-lt"/>
              </a:rPr>
              <a:t>Zhu*, Park*, Isola, and </a:t>
            </a:r>
            <a:r>
              <a:rPr lang="en-US" sz="2333" dirty="0" err="1">
                <a:latin typeface="+mj-lt"/>
              </a:rPr>
              <a:t>Efros</a:t>
            </a:r>
            <a:r>
              <a:rPr lang="en-US" altLang="zh-CN" sz="2333" dirty="0">
                <a:latin typeface="+mj-lt"/>
              </a:rPr>
              <a:t>,</a:t>
            </a:r>
            <a:r>
              <a:rPr lang="zh-CN" altLang="en-US" sz="2333" dirty="0">
                <a:latin typeface="+mj-lt"/>
              </a:rPr>
              <a:t> </a:t>
            </a:r>
            <a:r>
              <a:rPr lang="en-US" altLang="zh-CN" sz="2333" dirty="0">
                <a:latin typeface="+mj-lt"/>
              </a:rPr>
              <a:t>ICCV</a:t>
            </a:r>
            <a:r>
              <a:rPr lang="zh-CN" altLang="en-US" sz="2333" dirty="0">
                <a:latin typeface="+mj-lt"/>
              </a:rPr>
              <a:t> </a:t>
            </a:r>
            <a:r>
              <a:rPr lang="en-US" altLang="zh-CN" sz="2333" dirty="0">
                <a:latin typeface="+mj-lt"/>
              </a:rPr>
              <a:t>2017]</a:t>
            </a:r>
            <a:endParaRPr lang="en-US" sz="2333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3224334" y="3943585"/>
                <a:ext cx="1604863" cy="5027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66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667">
                              <a:latin typeface="Cambria Math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667">
                              <a:latin typeface="Cambria Math" charset="0"/>
                            </a:rPr>
                            <m:t>Y</m:t>
                          </m:r>
                        </m:sub>
                      </m:sSub>
                      <m:r>
                        <a:rPr lang="en-US" altLang="zh-CN" sz="2667">
                          <a:latin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667">
                          <a:latin typeface="Cambria Math" charset="0"/>
                        </a:rPr>
                        <m:t>G</m:t>
                      </m:r>
                      <m:d>
                        <m:dPr>
                          <m:ctrlPr>
                            <a:rPr lang="en-US" altLang="zh-CN" sz="26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667">
                              <a:latin typeface="Cambria Math" charset="0"/>
                            </a:rPr>
                            <m:t>x</m:t>
                          </m:r>
                        </m:e>
                      </m:d>
                      <m:r>
                        <a:rPr lang="en-US" altLang="zh-CN" sz="2667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334" y="3943585"/>
                <a:ext cx="1604863" cy="502766"/>
              </a:xfrm>
              <a:prstGeom prst="rect">
                <a:avLst/>
              </a:prstGeom>
              <a:blipFill>
                <a:blip r:embed="rId22"/>
                <a:stretch>
                  <a:fillRect l="-787"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/>
          <p:cNvSpPr txBox="1"/>
          <p:nvPr/>
        </p:nvSpPr>
        <p:spPr>
          <a:xfrm>
            <a:off x="1422847" y="4920096"/>
            <a:ext cx="1944058" cy="75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67" dirty="0"/>
              <a:t>Reconstruction</a:t>
            </a:r>
            <a:r>
              <a:rPr lang="zh-CN" altLang="en-US" sz="2167" dirty="0"/>
              <a:t> </a:t>
            </a:r>
            <a:endParaRPr lang="en-US" altLang="zh-CN" sz="2167" dirty="0"/>
          </a:p>
          <a:p>
            <a:pPr algn="ctr"/>
            <a:r>
              <a:rPr lang="en-US" altLang="zh-CN" sz="2167" dirty="0"/>
              <a:t>error</a:t>
            </a:r>
            <a:endParaRPr lang="en-US" sz="2167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0545842"/>
      </p:ext>
    </p:extLst>
  </p:cSld>
  <p:clrMapOvr>
    <a:masterClrMapping/>
  </p:clrMapOvr>
  <p:transition spd="med" advTm="182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2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331" y="1934654"/>
            <a:ext cx="788474" cy="78847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taesung89.github.io/cyclegan/images/horse-to-zebra-supplemental/train_cherrypicked/fake_B/horse2zebra_153_50_fake_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723" y="1934650"/>
            <a:ext cx="788670" cy="7886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taesung89.github.io/cyclegan/images/horse-to-zebra-supplemental/train_cherrypicked/real_A/horse2zebra_153_50_real_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891" y="1934656"/>
            <a:ext cx="788474" cy="78847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taesung89.github.io/cyclegan/images/horse-to-zebra-supplemental/train_cherrypicked/real_B/horse2zebra_342_50_real_B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143" y="1934650"/>
            <a:ext cx="788670" cy="7886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taesung89.github.io/cyclegan/images/horse-to-zebra-supplemental/train_cherrypicked/real_B/horse2zebra_342_50_real_B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375" y="1934650"/>
            <a:ext cx="788670" cy="7886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taesung89.github.io/cyclegan/images/horse-to-zebra-supplemental/train_cherrypicked/fake_A/horse2zebra_342_50_fake_A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759" y="1934650"/>
            <a:ext cx="788670" cy="7886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591310" y="1568794"/>
                <a:ext cx="764953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1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1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310" y="1568794"/>
                <a:ext cx="764953" cy="415498"/>
              </a:xfrm>
              <a:prstGeom prst="rect">
                <a:avLst/>
              </a:prstGeom>
              <a:blipFill>
                <a:blip r:embed="rId7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880867" y="1568794"/>
                <a:ext cx="1132746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1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1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1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867" y="1568794"/>
                <a:ext cx="1132746" cy="415498"/>
              </a:xfrm>
              <a:prstGeom prst="rect">
                <a:avLst/>
              </a:prstGeom>
              <a:blipFill>
                <a:blip r:embed="rId8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139109" y="1568794"/>
                <a:ext cx="375424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9109" y="1568794"/>
                <a:ext cx="375424" cy="4154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7982397" y="1568795"/>
                <a:ext cx="750526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sz="21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1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397" y="1568795"/>
                <a:ext cx="750526" cy="415498"/>
              </a:xfrm>
              <a:prstGeom prst="rect">
                <a:avLst/>
              </a:prstGeom>
              <a:blipFill>
                <a:blip r:embed="rId10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9353168" y="1568795"/>
                <a:ext cx="1132746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21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10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1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3168" y="1568795"/>
                <a:ext cx="1132746" cy="415498"/>
              </a:xfrm>
              <a:prstGeom prst="rect">
                <a:avLst/>
              </a:prstGeom>
              <a:blipFill>
                <a:blip r:embed="rId11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503037" y="1568795"/>
                <a:ext cx="400879" cy="4154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037" y="1568795"/>
                <a:ext cx="400879" cy="415498"/>
              </a:xfrm>
              <a:prstGeom prst="rect">
                <a:avLst/>
              </a:prstGeom>
              <a:blipFill>
                <a:blip r:embed="rId12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Shape 1354"/>
          <p:cNvSpPr/>
          <p:nvPr/>
        </p:nvSpPr>
        <p:spPr>
          <a:xfrm>
            <a:off x="6750055" y="5202977"/>
            <a:ext cx="159628" cy="159628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500"/>
          </a:p>
        </p:txBody>
      </p:sp>
      <p:sp>
        <p:nvSpPr>
          <p:cNvPr id="76" name="Shape 1355"/>
          <p:cNvSpPr/>
          <p:nvPr/>
        </p:nvSpPr>
        <p:spPr>
          <a:xfrm>
            <a:off x="8081210" y="5255828"/>
            <a:ext cx="159628" cy="159628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500"/>
          </a:p>
        </p:txBody>
      </p:sp>
      <p:pic>
        <p:nvPicPr>
          <p:cNvPr id="77" name="pasted-image.pdf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6465682" y="4632995"/>
            <a:ext cx="238126" cy="198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pasted-image.pdf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8389350" y="4632995"/>
            <a:ext cx="214313" cy="198438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hape 1358"/>
          <p:cNvSpPr/>
          <p:nvPr/>
        </p:nvSpPr>
        <p:spPr>
          <a:xfrm>
            <a:off x="6390965" y="4533324"/>
            <a:ext cx="1076260" cy="11159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/>
            </a:pPr>
            <a:endParaRPr sz="1500"/>
          </a:p>
        </p:txBody>
      </p:sp>
      <p:sp>
        <p:nvSpPr>
          <p:cNvPr id="82" name="Shape 1361"/>
          <p:cNvSpPr/>
          <p:nvPr/>
        </p:nvSpPr>
        <p:spPr>
          <a:xfrm>
            <a:off x="7586616" y="4533324"/>
            <a:ext cx="1076259" cy="11159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/>
            </a:pPr>
            <a:endParaRPr sz="1500"/>
          </a:p>
        </p:txBody>
      </p:sp>
      <p:pic>
        <p:nvPicPr>
          <p:cNvPr id="83" name="pasted-image.pdf"/>
          <p:cNvPicPr>
            <a:picLocks/>
          </p:cNvPicPr>
          <p:nvPr/>
        </p:nvPicPr>
        <p:blipFill>
          <a:blip r:embed="rId15">
            <a:extLst/>
          </a:blip>
          <a:srcRect/>
          <a:stretch>
            <a:fillRect/>
          </a:stretch>
        </p:blipFill>
        <p:spPr>
          <a:xfrm rot="20532180" flipH="1">
            <a:off x="8233218" y="4964893"/>
            <a:ext cx="103583" cy="419087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Shape 1363"/>
          <p:cNvSpPr/>
          <p:nvPr/>
        </p:nvSpPr>
        <p:spPr>
          <a:xfrm flipV="1">
            <a:off x="8341248" y="5040435"/>
            <a:ext cx="524465" cy="113973"/>
          </a:xfrm>
          <a:prstGeom prst="line">
            <a:avLst/>
          </a:prstGeom>
          <a:ln w="38100">
            <a:solidFill>
              <a:srgbClr val="000000"/>
            </a:solidFill>
            <a:prstDash val="sysDot"/>
            <a:miter lim="400000"/>
          </a:ln>
        </p:spPr>
        <p:txBody>
          <a:bodyPr lIns="31750" tIns="31750" rIns="31750" bIns="31750" anchor="ctr"/>
          <a:lstStyle/>
          <a:p>
            <a:pPr>
              <a:defRPr sz="2400"/>
            </a:pPr>
            <a:endParaRPr sz="1500"/>
          </a:p>
        </p:txBody>
      </p:sp>
      <p:sp>
        <p:nvSpPr>
          <p:cNvPr id="87" name="Shape 1366"/>
          <p:cNvSpPr/>
          <p:nvPr/>
        </p:nvSpPr>
        <p:spPr>
          <a:xfrm>
            <a:off x="7990348" y="5011473"/>
            <a:ext cx="159628" cy="159628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500"/>
          </a:p>
        </p:txBody>
      </p:sp>
      <p:cxnSp>
        <p:nvCxnSpPr>
          <p:cNvPr id="4103" name="Connector: Curved 4102"/>
          <p:cNvCxnSpPr>
            <a:stCxn id="87" idx="1"/>
            <a:endCxn id="75" idx="7"/>
          </p:cNvCxnSpPr>
          <p:nvPr/>
        </p:nvCxnSpPr>
        <p:spPr>
          <a:xfrm rot="16200000" flipH="1" flipV="1">
            <a:off x="7354265" y="4566893"/>
            <a:ext cx="191503" cy="1127418"/>
          </a:xfrm>
          <a:prstGeom prst="curvedConnector3">
            <a:avLst>
              <a:gd name="adj1" fmla="val -5281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or: Curved 99"/>
          <p:cNvCxnSpPr>
            <a:stCxn id="75" idx="5"/>
            <a:endCxn id="76" idx="4"/>
          </p:cNvCxnSpPr>
          <p:nvPr/>
        </p:nvCxnSpPr>
        <p:spPr>
          <a:xfrm rot="16200000" flipH="1">
            <a:off x="7485550" y="4739983"/>
            <a:ext cx="76228" cy="1274718"/>
          </a:xfrm>
          <a:prstGeom prst="curvedConnector3">
            <a:avLst>
              <a:gd name="adj1" fmla="val 28743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Shape 1371"/>
          <p:cNvSpPr/>
          <p:nvPr/>
        </p:nvSpPr>
        <p:spPr>
          <a:xfrm>
            <a:off x="2657595" y="2920315"/>
            <a:ext cx="925719" cy="184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16202"/>
                </a:moveTo>
                <a:cubicBezTo>
                  <a:pt x="7090" y="-5139"/>
                  <a:pt x="14290" y="-5398"/>
                  <a:pt x="21600" y="15426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1812" b="1"/>
          </a:p>
        </p:txBody>
      </p:sp>
      <p:sp>
        <p:nvSpPr>
          <p:cNvPr id="109" name="Shape 1329"/>
          <p:cNvSpPr/>
          <p:nvPr/>
        </p:nvSpPr>
        <p:spPr>
          <a:xfrm>
            <a:off x="2070285" y="2969687"/>
            <a:ext cx="529707" cy="529707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1750" tIns="31750" rIns="31750" bIns="31750" numCol="1" anchor="ctr">
            <a:noAutofit/>
          </a:bodyPr>
          <a:lstStyle/>
          <a:p>
            <a:pPr>
              <a:defRPr sz="2400"/>
            </a:pPr>
            <a:endParaRPr sz="1500" b="1"/>
          </a:p>
        </p:txBody>
      </p:sp>
      <p:pic>
        <p:nvPicPr>
          <p:cNvPr id="80" name="pasted-image.pdf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3010819" y="2664180"/>
            <a:ext cx="214313" cy="222251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hape 1372"/>
          <p:cNvSpPr/>
          <p:nvPr/>
        </p:nvSpPr>
        <p:spPr>
          <a:xfrm>
            <a:off x="4227891" y="3253489"/>
            <a:ext cx="925719" cy="184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0"/>
                </a:moveTo>
                <a:cubicBezTo>
                  <a:pt x="7090" y="21341"/>
                  <a:pt x="14290" y="21600"/>
                  <a:pt x="21600" y="776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1812" b="1"/>
          </a:p>
        </p:txBody>
      </p:sp>
      <p:pic>
        <p:nvPicPr>
          <p:cNvPr id="88" name="pasted-image.pdf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4585085" y="3505850"/>
            <a:ext cx="206376" cy="198438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hape 1335"/>
          <p:cNvSpPr/>
          <p:nvPr/>
        </p:nvSpPr>
        <p:spPr>
          <a:xfrm>
            <a:off x="5206256" y="2969687"/>
            <a:ext cx="529707" cy="529707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1750" tIns="31750" rIns="31750" bIns="31750" numCol="1" anchor="ctr">
            <a:noAutofit/>
          </a:bodyPr>
          <a:lstStyle/>
          <a:p>
            <a:pPr>
              <a:defRPr sz="2400"/>
            </a:pPr>
            <a:endParaRPr sz="1500" b="1"/>
          </a:p>
        </p:txBody>
      </p:sp>
      <p:sp>
        <p:nvSpPr>
          <p:cNvPr id="105" name="Shape 1338"/>
          <p:cNvSpPr/>
          <p:nvPr/>
        </p:nvSpPr>
        <p:spPr>
          <a:xfrm>
            <a:off x="3640747" y="2969687"/>
            <a:ext cx="529707" cy="529707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1750" tIns="31750" rIns="31750" bIns="31750" numCol="1" anchor="ctr">
            <a:noAutofit/>
          </a:bodyPr>
          <a:lstStyle/>
          <a:p>
            <a:pPr>
              <a:defRPr sz="2400"/>
            </a:pPr>
            <a:endParaRPr sz="1500" b="1"/>
          </a:p>
        </p:txBody>
      </p:sp>
      <p:pic>
        <p:nvPicPr>
          <p:cNvPr id="106" name="pasted-image.pdf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3798444" y="3080390"/>
            <a:ext cx="214313" cy="27781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91" name="Shape 1341"/>
          <p:cNvSpPr/>
          <p:nvPr/>
        </p:nvSpPr>
        <p:spPr>
          <a:xfrm>
            <a:off x="4026760" y="5255827"/>
            <a:ext cx="159628" cy="159628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500"/>
          </a:p>
        </p:txBody>
      </p:sp>
      <p:sp>
        <p:nvSpPr>
          <p:cNvPr id="92" name="Shape 1342"/>
          <p:cNvSpPr/>
          <p:nvPr/>
        </p:nvSpPr>
        <p:spPr>
          <a:xfrm>
            <a:off x="3931933" y="4892246"/>
            <a:ext cx="159628" cy="159628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500"/>
          </a:p>
        </p:txBody>
      </p:sp>
      <p:sp>
        <p:nvSpPr>
          <p:cNvPr id="93" name="Shape 1343"/>
          <p:cNvSpPr/>
          <p:nvPr/>
        </p:nvSpPr>
        <p:spPr>
          <a:xfrm>
            <a:off x="5265322" y="4987522"/>
            <a:ext cx="159628" cy="159628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1500"/>
          </a:p>
        </p:txBody>
      </p:sp>
      <p:pic>
        <p:nvPicPr>
          <p:cNvPr id="94" name="pasted-image.pdf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3548331" y="4632994"/>
            <a:ext cx="238126" cy="198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pasted-image.pdf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5472000" y="4632994"/>
            <a:ext cx="214313" cy="198438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Shape 1346"/>
          <p:cNvSpPr/>
          <p:nvPr/>
        </p:nvSpPr>
        <p:spPr>
          <a:xfrm>
            <a:off x="3473619" y="4533327"/>
            <a:ext cx="1076259" cy="11159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/>
            </a:pPr>
            <a:endParaRPr sz="1500"/>
          </a:p>
        </p:txBody>
      </p:sp>
      <p:sp>
        <p:nvSpPr>
          <p:cNvPr id="97" name="Shape 1373"/>
          <p:cNvSpPr/>
          <p:nvPr/>
        </p:nvSpPr>
        <p:spPr>
          <a:xfrm>
            <a:off x="4092064" y="4784785"/>
            <a:ext cx="1211056" cy="2177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37" extrusionOk="0">
                <a:moveTo>
                  <a:pt x="0" y="10899"/>
                </a:moveTo>
                <a:cubicBezTo>
                  <a:pt x="7399" y="-5263"/>
                  <a:pt x="14599" y="-3450"/>
                  <a:pt x="21600" y="16337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1812"/>
          </a:p>
        </p:txBody>
      </p:sp>
      <p:sp>
        <p:nvSpPr>
          <p:cNvPr id="98" name="Shape 1374"/>
          <p:cNvSpPr/>
          <p:nvPr/>
        </p:nvSpPr>
        <p:spPr>
          <a:xfrm>
            <a:off x="4189856" y="5137734"/>
            <a:ext cx="1109604" cy="308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237" extrusionOk="0">
                <a:moveTo>
                  <a:pt x="21600" y="0"/>
                </a:moveTo>
                <a:cubicBezTo>
                  <a:pt x="15398" y="17346"/>
                  <a:pt x="8198" y="21600"/>
                  <a:pt x="0" y="12762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1812"/>
          </a:p>
        </p:txBody>
      </p:sp>
      <p:sp>
        <p:nvSpPr>
          <p:cNvPr id="99" name="Shape 1349"/>
          <p:cNvSpPr/>
          <p:nvPr/>
        </p:nvSpPr>
        <p:spPr>
          <a:xfrm>
            <a:off x="4669263" y="4533327"/>
            <a:ext cx="1076259" cy="111592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31750" tIns="31750" rIns="31750" bIns="31750" anchor="ctr"/>
          <a:lstStyle/>
          <a:p>
            <a:pPr>
              <a:defRPr sz="2400"/>
            </a:pPr>
            <a:endParaRPr sz="1500"/>
          </a:p>
        </p:txBody>
      </p:sp>
      <p:pic>
        <p:nvPicPr>
          <p:cNvPr id="101" name="pasted-image.pdf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 rot="20698722">
            <a:off x="3818728" y="4890678"/>
            <a:ext cx="108874" cy="624595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Shape 1351"/>
          <p:cNvSpPr/>
          <p:nvPr/>
        </p:nvSpPr>
        <p:spPr>
          <a:xfrm flipV="1">
            <a:off x="3342532" y="5210915"/>
            <a:ext cx="507422" cy="117616"/>
          </a:xfrm>
          <a:prstGeom prst="line">
            <a:avLst/>
          </a:prstGeom>
          <a:ln w="38100">
            <a:solidFill>
              <a:srgbClr val="000000"/>
            </a:solidFill>
            <a:prstDash val="sysDot"/>
            <a:miter lim="400000"/>
          </a:ln>
        </p:spPr>
        <p:txBody>
          <a:bodyPr lIns="31750" tIns="31750" rIns="31750" bIns="31750" anchor="ctr"/>
          <a:lstStyle/>
          <a:p>
            <a:pPr>
              <a:defRPr sz="2400"/>
            </a:pPr>
            <a:endParaRPr sz="1500"/>
          </a:p>
        </p:txBody>
      </p:sp>
      <p:sp>
        <p:nvSpPr>
          <p:cNvPr id="124" name="Shape 1298"/>
          <p:cNvSpPr/>
          <p:nvPr/>
        </p:nvSpPr>
        <p:spPr>
          <a:xfrm>
            <a:off x="8603666" y="2932328"/>
            <a:ext cx="925719" cy="184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16202"/>
                </a:moveTo>
                <a:cubicBezTo>
                  <a:pt x="7090" y="-5139"/>
                  <a:pt x="14290" y="-5398"/>
                  <a:pt x="21600" y="15426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1812"/>
          </a:p>
        </p:txBody>
      </p:sp>
      <p:pic>
        <p:nvPicPr>
          <p:cNvPr id="125" name="pasted-image.pdf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8956890" y="2676193"/>
            <a:ext cx="214313" cy="222251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Shape 1299"/>
          <p:cNvSpPr/>
          <p:nvPr/>
        </p:nvSpPr>
        <p:spPr>
          <a:xfrm>
            <a:off x="7035681" y="3265498"/>
            <a:ext cx="925719" cy="1843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2" extrusionOk="0">
                <a:moveTo>
                  <a:pt x="0" y="0"/>
                </a:moveTo>
                <a:cubicBezTo>
                  <a:pt x="7090" y="21341"/>
                  <a:pt x="14290" y="21600"/>
                  <a:pt x="21600" y="776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stealth"/>
          </a:ln>
        </p:spPr>
        <p:txBody>
          <a:bodyPr/>
          <a:lstStyle/>
          <a:p>
            <a:endParaRPr sz="1812"/>
          </a:p>
        </p:txBody>
      </p:sp>
      <p:pic>
        <p:nvPicPr>
          <p:cNvPr id="127" name="pasted-image.pdf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7392875" y="3517864"/>
            <a:ext cx="206376" cy="198438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85"/>
          <p:cNvSpPr/>
          <p:nvPr/>
        </p:nvSpPr>
        <p:spPr>
          <a:xfrm>
            <a:off x="8018894" y="2969689"/>
            <a:ext cx="529708" cy="529708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1750" tIns="31750" rIns="31750" bIns="31750" numCol="1" anchor="ctr">
            <a:noAutofit/>
          </a:bodyPr>
          <a:lstStyle/>
          <a:p>
            <a:pPr>
              <a:defRPr sz="2400"/>
            </a:pPr>
            <a:endParaRPr sz="1500"/>
          </a:p>
        </p:txBody>
      </p:sp>
      <p:pic>
        <p:nvPicPr>
          <p:cNvPr id="130" name="pasted-image.pdf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8164682" y="3080391"/>
            <a:ext cx="238127" cy="27781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32" name="Shape 1288"/>
          <p:cNvSpPr/>
          <p:nvPr/>
        </p:nvSpPr>
        <p:spPr>
          <a:xfrm>
            <a:off x="9594082" y="2969689"/>
            <a:ext cx="529708" cy="529708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1750" tIns="31750" rIns="31750" bIns="31750" numCol="1" anchor="ctr">
            <a:noAutofit/>
          </a:bodyPr>
          <a:lstStyle/>
          <a:p>
            <a:pPr>
              <a:defRPr sz="2400"/>
            </a:pPr>
            <a:endParaRPr sz="1500"/>
          </a:p>
        </p:txBody>
      </p:sp>
      <p:sp>
        <p:nvSpPr>
          <p:cNvPr id="135" name="Shape 1291"/>
          <p:cNvSpPr/>
          <p:nvPr/>
        </p:nvSpPr>
        <p:spPr>
          <a:xfrm>
            <a:off x="6443584" y="2969689"/>
            <a:ext cx="529708" cy="529708"/>
          </a:xfrm>
          <a:prstGeom prst="rect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1750" tIns="31750" rIns="31750" bIns="31750" numCol="1" anchor="ctr">
            <a:noAutofit/>
          </a:bodyPr>
          <a:lstStyle/>
          <a:p>
            <a:pPr>
              <a:defRPr sz="2400"/>
            </a:pPr>
            <a:endParaRPr sz="1500"/>
          </a:p>
        </p:txBody>
      </p:sp>
      <p:sp>
        <p:nvSpPr>
          <p:cNvPr id="111" name="Title 1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 vert="horz" lIns="59531" tIns="59531" rIns="59531" bIns="59531" rtlCol="0" anchor="ctr">
            <a:normAutofit/>
          </a:bodyPr>
          <a:lstStyle>
            <a:lvl1pPr algn="ctr" defTabSz="369671" rtl="0" eaLnBrk="1" latinLnBrk="0" hangingPunct="1">
              <a:spcBef>
                <a:spcPct val="0"/>
              </a:spcBef>
              <a:buNone/>
              <a:defRPr sz="504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rPr lang="en-US" altLang="zh-CN" sz="5000" dirty="0">
                <a:latin typeface="Calibri" charset="0"/>
                <a:ea typeface="Calibri" charset="0"/>
                <a:cs typeface="Calibri" charset="0"/>
              </a:rPr>
              <a:t>Cycle Consistency Loss</a:t>
            </a:r>
            <a:endParaRPr lang="en-US" sz="5000" dirty="0">
              <a:latin typeface="Calibri" charset="0"/>
              <a:ea typeface="Calibri" charset="0"/>
              <a:cs typeface="Calibr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/>
              <p:cNvSpPr/>
              <p:nvPr/>
            </p:nvSpPr>
            <p:spPr>
              <a:xfrm>
                <a:off x="3497167" y="5709255"/>
                <a:ext cx="2493183" cy="609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667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  <m:d>
                                <m:dPr>
                                  <m:ctrlPr>
                                    <a:rPr lang="en-US" sz="2667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667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  <m:d>
                                    <m:dPr>
                                      <m:ctrlPr>
                                        <a:rPr lang="en-US" sz="2667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667"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667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667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</m:e>
                        <m:sub>
                          <m:r>
                            <a:rPr lang="en-US" sz="2667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112" name="Rectangle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167" y="5709255"/>
                <a:ext cx="2493183" cy="609013"/>
              </a:xfrm>
              <a:prstGeom prst="rect">
                <a:avLst/>
              </a:prstGeom>
              <a:blipFill>
                <a:blip r:embed="rId20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/>
              <p:cNvSpPr/>
              <p:nvPr/>
            </p:nvSpPr>
            <p:spPr>
              <a:xfrm>
                <a:off x="6399604" y="5709255"/>
                <a:ext cx="2531078" cy="609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6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667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667">
                                  <a:latin typeface="Cambria Math" charset="0"/>
                                </a:rPr>
                                <m:t>G</m:t>
                              </m:r>
                              <m:d>
                                <m:dPr>
                                  <m:ctrlPr>
                                    <a:rPr lang="en-US" sz="2667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667">
                                      <a:latin typeface="Cambria Math" charset="0"/>
                                    </a:rPr>
                                    <m:t>F</m:t>
                                  </m:r>
                                  <m:d>
                                    <m:dPr>
                                      <m:ctrlPr>
                                        <a:rPr lang="en-US" sz="2667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667">
                                          <a:latin typeface="Cambria Math" charset="0"/>
                                        </a:rPr>
                                        <m:t>y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667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667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d>
                        </m:e>
                        <m:sub>
                          <m:r>
                            <a:rPr lang="en-US" sz="2667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113" name="Rectangle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604" y="5709255"/>
                <a:ext cx="2531078" cy="609013"/>
              </a:xfrm>
              <a:prstGeom prst="rect">
                <a:avLst/>
              </a:prstGeom>
              <a:blipFill>
                <a:blip r:embed="rId21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4" name="pasted-image.pdf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2241239" y="3190171"/>
            <a:ext cx="187803" cy="1680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pasted-image.pdf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5375859" y="3087493"/>
            <a:ext cx="190500" cy="270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pasted-image.pdf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6613186" y="3174998"/>
            <a:ext cx="190500" cy="254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pasted-image.pdf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9763684" y="3079750"/>
            <a:ext cx="190500" cy="349250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19" name="Straight Arrow Connector 118"/>
          <p:cNvCxnSpPr/>
          <p:nvPr/>
        </p:nvCxnSpPr>
        <p:spPr>
          <a:xfrm>
            <a:off x="3905600" y="3566648"/>
            <a:ext cx="0" cy="3424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8283686" y="3566648"/>
            <a:ext cx="0" cy="3424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7099132" y="6408853"/>
            <a:ext cx="5092869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2333" dirty="0">
                <a:latin typeface="+mj-lt"/>
              </a:rPr>
              <a:t>[</a:t>
            </a:r>
            <a:r>
              <a:rPr lang="en-US" sz="2333" dirty="0">
                <a:latin typeface="+mj-lt"/>
              </a:rPr>
              <a:t>Zhu*, Park*, Isola, and </a:t>
            </a:r>
            <a:r>
              <a:rPr lang="en-US" sz="2333" dirty="0" err="1">
                <a:latin typeface="+mj-lt"/>
              </a:rPr>
              <a:t>Efros</a:t>
            </a:r>
            <a:r>
              <a:rPr lang="en-US" altLang="zh-CN" sz="2333" dirty="0">
                <a:latin typeface="+mj-lt"/>
              </a:rPr>
              <a:t>,</a:t>
            </a:r>
            <a:r>
              <a:rPr lang="zh-CN" altLang="en-US" sz="2333" dirty="0">
                <a:latin typeface="+mj-lt"/>
              </a:rPr>
              <a:t> </a:t>
            </a:r>
            <a:r>
              <a:rPr lang="en-US" altLang="zh-CN" sz="2333" dirty="0">
                <a:latin typeface="+mj-lt"/>
              </a:rPr>
              <a:t>ICCV</a:t>
            </a:r>
            <a:r>
              <a:rPr lang="zh-CN" altLang="en-US" sz="2333" dirty="0">
                <a:latin typeface="+mj-lt"/>
              </a:rPr>
              <a:t> </a:t>
            </a:r>
            <a:r>
              <a:rPr lang="en-US" altLang="zh-CN" sz="2333" dirty="0">
                <a:latin typeface="+mj-lt"/>
              </a:rPr>
              <a:t>2017]</a:t>
            </a:r>
            <a:endParaRPr lang="en-US" sz="2333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3224334" y="3943585"/>
                <a:ext cx="1604863" cy="5027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66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667">
                              <a:latin typeface="Cambria Math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667">
                              <a:latin typeface="Cambria Math" charset="0"/>
                            </a:rPr>
                            <m:t>Y</m:t>
                          </m:r>
                        </m:sub>
                      </m:sSub>
                      <m:r>
                        <a:rPr lang="en-US" altLang="zh-CN" sz="2667">
                          <a:latin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667">
                          <a:latin typeface="Cambria Math" charset="0"/>
                        </a:rPr>
                        <m:t>G</m:t>
                      </m:r>
                      <m:d>
                        <m:dPr>
                          <m:ctrlPr>
                            <a:rPr lang="en-US" altLang="zh-CN" sz="26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667">
                              <a:latin typeface="Cambria Math" charset="0"/>
                            </a:rPr>
                            <m:t>x</m:t>
                          </m:r>
                        </m:e>
                      </m:d>
                      <m:r>
                        <a:rPr lang="en-US" altLang="zh-CN" sz="2667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334" y="3943585"/>
                <a:ext cx="1604863" cy="502766"/>
              </a:xfrm>
              <a:prstGeom prst="rect">
                <a:avLst/>
              </a:prstGeom>
              <a:blipFill>
                <a:blip r:embed="rId26"/>
                <a:stretch>
                  <a:fillRect l="-787"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/>
          <p:cNvSpPr txBox="1"/>
          <p:nvPr/>
        </p:nvSpPr>
        <p:spPr>
          <a:xfrm>
            <a:off x="1422847" y="4920096"/>
            <a:ext cx="1944058" cy="75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67" dirty="0"/>
              <a:t>Reconstruction</a:t>
            </a:r>
            <a:r>
              <a:rPr lang="zh-CN" altLang="en-US" sz="2167" dirty="0"/>
              <a:t> </a:t>
            </a:r>
            <a:endParaRPr lang="en-US" altLang="zh-CN" sz="2167" dirty="0"/>
          </a:p>
          <a:p>
            <a:pPr algn="ctr"/>
            <a:r>
              <a:rPr lang="en-US" altLang="zh-CN" sz="2167" dirty="0"/>
              <a:t>error</a:t>
            </a:r>
            <a:endParaRPr lang="en-US" sz="2167" dirty="0"/>
          </a:p>
        </p:txBody>
      </p:sp>
      <p:sp>
        <p:nvSpPr>
          <p:cNvPr id="71" name="TextBox 70"/>
          <p:cNvSpPr txBox="1"/>
          <p:nvPr/>
        </p:nvSpPr>
        <p:spPr>
          <a:xfrm>
            <a:off x="8939625" y="4705227"/>
            <a:ext cx="1944058" cy="75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167" dirty="0"/>
              <a:t>Reconstruction</a:t>
            </a:r>
            <a:r>
              <a:rPr lang="zh-CN" altLang="en-US" sz="2167" dirty="0"/>
              <a:t> </a:t>
            </a:r>
            <a:endParaRPr lang="en-US" altLang="zh-CN" sz="2167" dirty="0"/>
          </a:p>
          <a:p>
            <a:pPr algn="ctr"/>
            <a:r>
              <a:rPr lang="en-US" altLang="zh-CN" sz="2167" dirty="0"/>
              <a:t>error</a:t>
            </a:r>
            <a:endParaRPr lang="en-US" sz="2167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7594133" y="3943585"/>
                <a:ext cx="1590435" cy="5027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66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667">
                              <a:latin typeface="Cambria Math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667">
                              <a:latin typeface="Cambria Math" charset="0"/>
                            </a:rPr>
                            <m:t>G</m:t>
                          </m:r>
                        </m:sub>
                      </m:sSub>
                      <m:r>
                        <a:rPr lang="en-US" altLang="zh-CN" sz="2667">
                          <a:latin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667">
                          <a:latin typeface="Cambria Math" charset="0"/>
                        </a:rPr>
                        <m:t>F</m:t>
                      </m:r>
                      <m:d>
                        <m:dPr>
                          <m:ctrlPr>
                            <a:rPr lang="en-US" altLang="zh-CN" sz="26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667">
                              <a:latin typeface="Cambria Math" charset="0"/>
                            </a:rPr>
                            <m:t>x</m:t>
                          </m:r>
                        </m:e>
                      </m:d>
                      <m:r>
                        <a:rPr lang="en-US" altLang="zh-CN" sz="2667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667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133" y="3943585"/>
                <a:ext cx="1590435" cy="502766"/>
              </a:xfrm>
              <a:prstGeom prst="rect">
                <a:avLst/>
              </a:prstGeom>
              <a:blipFill>
                <a:blip r:embed="rId27"/>
                <a:stretch>
                  <a:fillRect l="-794"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-12811" y="6408853"/>
            <a:ext cx="7208241" cy="451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333" dirty="0"/>
              <a:t>See</a:t>
            </a:r>
            <a:r>
              <a:rPr lang="zh-CN" altLang="en-US" sz="2333" dirty="0"/>
              <a:t> </a:t>
            </a:r>
            <a:r>
              <a:rPr lang="en-US" altLang="zh-CN" sz="2333" dirty="0"/>
              <a:t>similar</a:t>
            </a:r>
            <a:r>
              <a:rPr lang="zh-CN" altLang="en-US" sz="2333" dirty="0"/>
              <a:t> </a:t>
            </a:r>
            <a:r>
              <a:rPr lang="en-US" altLang="zh-CN" sz="2333" dirty="0"/>
              <a:t>formulations</a:t>
            </a:r>
            <a:r>
              <a:rPr lang="zh-CN" altLang="en-US" sz="2333" dirty="0"/>
              <a:t> </a:t>
            </a:r>
            <a:r>
              <a:rPr lang="en-US" altLang="zh-CN" sz="2333" dirty="0"/>
              <a:t>[Yi</a:t>
            </a:r>
            <a:r>
              <a:rPr lang="zh-CN" altLang="en-US" sz="2333" dirty="0"/>
              <a:t> </a:t>
            </a:r>
            <a:r>
              <a:rPr lang="en-US" altLang="zh-CN" sz="2333" dirty="0"/>
              <a:t>et</a:t>
            </a:r>
            <a:r>
              <a:rPr lang="zh-CN" altLang="en-US" sz="2333" dirty="0"/>
              <a:t> </a:t>
            </a:r>
            <a:r>
              <a:rPr lang="en-US" altLang="zh-CN" sz="2333" dirty="0"/>
              <a:t>al.</a:t>
            </a:r>
            <a:r>
              <a:rPr lang="zh-CN" altLang="en-US" sz="2333" dirty="0"/>
              <a:t> </a:t>
            </a:r>
            <a:r>
              <a:rPr lang="en-US" altLang="zh-CN" sz="2333" dirty="0"/>
              <a:t>2017],</a:t>
            </a:r>
            <a:r>
              <a:rPr lang="zh-CN" altLang="en-US" sz="2333" dirty="0"/>
              <a:t> </a:t>
            </a:r>
            <a:r>
              <a:rPr lang="en-US" altLang="zh-CN" sz="2333" dirty="0"/>
              <a:t>[Kim</a:t>
            </a:r>
            <a:r>
              <a:rPr lang="zh-CN" altLang="en-US" sz="2333" dirty="0"/>
              <a:t> </a:t>
            </a:r>
            <a:r>
              <a:rPr lang="en-US" altLang="zh-CN" sz="2333" dirty="0"/>
              <a:t>et</a:t>
            </a:r>
            <a:r>
              <a:rPr lang="zh-CN" altLang="en-US" sz="2333" dirty="0"/>
              <a:t> </a:t>
            </a:r>
            <a:r>
              <a:rPr lang="en-US" altLang="zh-CN" sz="2333" dirty="0"/>
              <a:t>al.</a:t>
            </a:r>
            <a:r>
              <a:rPr lang="zh-CN" altLang="en-US" sz="2333" dirty="0"/>
              <a:t> </a:t>
            </a:r>
            <a:r>
              <a:rPr lang="en-US" altLang="zh-CN" sz="2333" dirty="0"/>
              <a:t>2017]</a:t>
            </a:r>
            <a:r>
              <a:rPr lang="zh-CN" altLang="en-US" sz="2333" dirty="0"/>
              <a:t> </a:t>
            </a:r>
            <a:endParaRPr lang="en-US" sz="2333" dirty="0"/>
          </a:p>
        </p:txBody>
      </p:sp>
    </p:spTree>
    <p:extLst>
      <p:ext uri="{BB962C8B-B14F-4D97-AF65-F5344CB8AC3E}">
        <p14:creationId xmlns:p14="http://schemas.microsoft.com/office/powerpoint/2010/main" val="3964548912"/>
      </p:ext>
    </p:extLst>
  </p:cSld>
  <p:clrMapOvr>
    <a:masterClrMapping/>
  </p:clrMapOvr>
  <p:transition spd="med" advTm="4117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430" y="2669977"/>
            <a:ext cx="11013141" cy="1518047"/>
          </a:xfrm>
        </p:spPr>
        <p:txBody>
          <a:bodyPr>
            <a:noAutofit/>
          </a:bodyPr>
          <a:lstStyle/>
          <a:p>
            <a:r>
              <a:rPr lang="en-US" sz="8333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747852067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Monet’s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paintings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charset="0"/>
                      </a:rPr>
                      <m:t>→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photos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t="-8444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asted-imag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316" y="1508787"/>
            <a:ext cx="5715000" cy="466859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8" name="pasted-imag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80" y="1508787"/>
            <a:ext cx="5715000" cy="466859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571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9642" y="3729034"/>
            <a:ext cx="4107180" cy="296837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29642" y="3729034"/>
            <a:ext cx="4107180" cy="296837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7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39247" y="368660"/>
            <a:ext cx="4104289" cy="324612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2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39247" y="368660"/>
            <a:ext cx="4104289" cy="324612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0" name="Picture 26" descr="http://people.eecs.berkeley.edu/~taesung_park/up2p_results/summer2winter_yosemite/summer2winter_yosemite_256_final/latest_test/images/real_A/2012-05-17%2013:40:4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727" y="366392"/>
            <a:ext cx="4876135" cy="324262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8" descr="http://people.eecs.berkeley.edu/~taesung_park/up2p_results/summer2winter_yosemite/summer2winter_yosemite_256_final/latest_test/images/fake_B/2012-05-17%2013:40:40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727" y="366392"/>
            <a:ext cx="4876134" cy="324262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4" descr="http://people.eecs.berkeley.edu/~taesung_park/up2p_results/summer2winter_yosemite/summer2winter_yosemite_256_final/latest_test/images/real_B/2014-07-19%2016:10:1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727" y="3729034"/>
            <a:ext cx="4876800" cy="29683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6" descr="http://people.eecs.berkeley.edu/~taesung_park/up2p_results/summer2winter_yosemite/summer2winter_yosemite_256_final/latest_test/images/fake_A/2014-07-19%2016:10:10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393" y="3729034"/>
            <a:ext cx="4876134" cy="29683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17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CG2Real: GTA5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real </a:t>
                </a:r>
                <a:r>
                  <a:rPr lang="en-US" dirty="0" err="1"/>
                  <a:t>streetview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8444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985456" y="6471561"/>
            <a:ext cx="271446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Inspired by [Johnson et al. 2011]</a:t>
            </a:r>
          </a:p>
        </p:txBody>
      </p:sp>
      <p:pic>
        <p:nvPicPr>
          <p:cNvPr id="5" name="Picture 14" descr="http://kancho.banatao.berkeley.edu:4000/images/gta-to-cityscapes-1024/1_gta/0012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31" y="1237835"/>
            <a:ext cx="5138209" cy="254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 descr="http://kancho.banatao.berkeley.edu:4000/images/gta-to-cityscapes-1024/2_cityscapes/001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261" y="1237835"/>
            <a:ext cx="5138209" cy="255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http://kancho.banatao.berkeley.edu:4000/images/gta-to-cityscapes-1024/1_gta/0201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31" y="3859227"/>
            <a:ext cx="5138209" cy="254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kancho.banatao.berkeley.edu:4000/images/gta-to-cityscapes-1024/2_cityscapes/0201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261" y="3854697"/>
            <a:ext cx="5138209" cy="255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02501" y="6426608"/>
            <a:ext cx="13163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GTA5 CG Input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71909" y="6426608"/>
            <a:ext cx="74251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30572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Real2CG: real </a:t>
                </a:r>
                <a:r>
                  <a:rPr lang="en-US" dirty="0" err="1"/>
                  <a:t>streetview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GTA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8444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55" y="1268760"/>
            <a:ext cx="10577891" cy="52983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35594" y="6460546"/>
            <a:ext cx="138352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Cityscape Input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76221" y="6460546"/>
            <a:ext cx="74251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Output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50633"/>
          <a:stretch/>
        </p:blipFill>
        <p:spPr>
          <a:xfrm>
            <a:off x="807055" y="1268760"/>
            <a:ext cx="5221952" cy="529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8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E1FA4-DFD0-434E-9DB1-26EB1E101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TW" dirty="0"/>
              <a:t>Code and </a:t>
            </a:r>
            <a:r>
              <a:rPr kumimoji="1" lang="en-US" altLang="zh-TW" dirty="0" err="1"/>
              <a:t>impelementation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2B08F5-049B-AC42-BB64-5B0DA1864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github.com</a:t>
            </a:r>
            <a:r>
              <a:rPr kumimoji="1" lang="en" altLang="zh-TW" dirty="0"/>
              <a:t>/cvfx-2019/homework1-color-transfer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07035D-E81D-574E-80A5-9913364C4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8C8A-D5E9-4112-A38D-E854BFAC1ED8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8573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587C90-C19E-914A-B578-CE098CABC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Score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452C96-13B7-AC41-8773-EFB2EEC4E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6488"/>
            <a:ext cx="10515600" cy="476223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altLang="zh-TW" dirty="0"/>
              <a:t> Color transfer + Texture transfer</a:t>
            </a:r>
            <a:endParaRPr lang="en" altLang="zh-TW" dirty="0"/>
          </a:p>
          <a:p>
            <a:pPr>
              <a:lnSpc>
                <a:spcPct val="150000"/>
              </a:lnSpc>
            </a:pPr>
            <a:r>
              <a:rPr lang="en" altLang="zh-TW" dirty="0"/>
              <a:t>20% (Training </a:t>
            </a:r>
            <a:r>
              <a:rPr lang="en-US" altLang="zh-TW" dirty="0" err="1"/>
              <a:t>CycleGAN</a:t>
            </a:r>
            <a:r>
              <a:rPr lang="en" altLang="zh-TW" dirty="0"/>
              <a:t>)</a:t>
            </a:r>
          </a:p>
          <a:p>
            <a:pPr>
              <a:lnSpc>
                <a:spcPct val="150000"/>
              </a:lnSpc>
            </a:pPr>
            <a:r>
              <a:rPr lang="en" altLang="zh-TW" dirty="0"/>
              <a:t>10% (Inference </a:t>
            </a:r>
            <a:r>
              <a:rPr lang="en-US" altLang="zh-TW" dirty="0" err="1"/>
              <a:t>CycleGAN</a:t>
            </a:r>
            <a:r>
              <a:rPr lang="en" altLang="zh-TW" dirty="0"/>
              <a:t> in personal image)</a:t>
            </a:r>
          </a:p>
          <a:p>
            <a:pPr>
              <a:lnSpc>
                <a:spcPct val="150000"/>
              </a:lnSpc>
            </a:pPr>
            <a:r>
              <a:rPr lang="en" altLang="zh-TW" dirty="0"/>
              <a:t>20% (Compare with other method)</a:t>
            </a:r>
          </a:p>
          <a:p>
            <a:pPr>
              <a:lnSpc>
                <a:spcPct val="150000"/>
              </a:lnSpc>
            </a:pPr>
            <a:r>
              <a:rPr lang="en" altLang="zh-TW" dirty="0"/>
              <a:t>30% (Assistant score)</a:t>
            </a:r>
          </a:p>
          <a:p>
            <a:pPr>
              <a:lnSpc>
                <a:spcPct val="150000"/>
              </a:lnSpc>
            </a:pPr>
            <a:r>
              <a:rPr lang="en" altLang="zh-TW" dirty="0"/>
              <a:t>20% (Mutual evaluation)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5F11BEF-6E52-F947-917A-768EA476F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8C8A-D5E9-4112-A38D-E854BFAC1ED8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4274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430" y="1542553"/>
            <a:ext cx="11013141" cy="2645471"/>
          </a:xfrm>
        </p:spPr>
        <p:txBody>
          <a:bodyPr>
            <a:noAutofit/>
          </a:bodyPr>
          <a:lstStyle/>
          <a:p>
            <a:r>
              <a:rPr lang="en-US" sz="8333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17924895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05442" y="1614066"/>
            <a:ext cx="11381116" cy="1706103"/>
          </a:xfrm>
        </p:spPr>
        <p:txBody>
          <a:bodyPr/>
          <a:lstStyle/>
          <a:p>
            <a:r>
              <a:rPr lang="en-US" altLang="zh-TW" dirty="0" err="1"/>
              <a:t>PyTorch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4684143" y="5098209"/>
            <a:ext cx="2823714" cy="871269"/>
          </a:xfrm>
        </p:spPr>
        <p:txBody>
          <a:bodyPr anchor="ctr">
            <a:normAutofit/>
          </a:bodyPr>
          <a:lstStyle/>
          <a:p>
            <a:r>
              <a:rPr lang="en-US" altLang="zh-TW" dirty="0"/>
              <a:t>CVFX 2019 @ NTHU</a:t>
            </a:r>
          </a:p>
        </p:txBody>
      </p:sp>
    </p:spTree>
    <p:extLst>
      <p:ext uri="{BB962C8B-B14F-4D97-AF65-F5344CB8AC3E}">
        <p14:creationId xmlns:p14="http://schemas.microsoft.com/office/powerpoint/2010/main" val="2597085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11446"/>
            <a:ext cx="10515600" cy="1325563"/>
          </a:xfrm>
        </p:spPr>
        <p:txBody>
          <a:bodyPr/>
          <a:lstStyle/>
          <a:p>
            <a:r>
              <a:rPr lang="en-US" altLang="zh-TW" dirty="0"/>
              <a:t>Install </a:t>
            </a:r>
            <a:r>
              <a:rPr lang="en-US" altLang="zh-TW" dirty="0" err="1"/>
              <a:t>PyTorch</a:t>
            </a:r>
            <a:endParaRPr lang="zh-TW" altLang="en-US" dirty="0"/>
          </a:p>
        </p:txBody>
      </p:sp>
      <p:sp>
        <p:nvSpPr>
          <p:cNvPr id="16" name="投影片編號版面配置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8C8A-D5E9-4112-A38D-E854BFAC1ED8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1022498" y="1450040"/>
            <a:ext cx="42467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/>
              <a:t>Website:  </a:t>
            </a:r>
            <a:r>
              <a:rPr lang="zh-TW" altLang="en-US" sz="2400" dirty="0">
                <a:hlinkClick r:id="rId2"/>
              </a:rPr>
              <a:t>https://pytorch.org/</a:t>
            </a:r>
            <a:endParaRPr lang="zh-TW" altLang="en-US" sz="2400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162" y="2430402"/>
            <a:ext cx="959167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949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投影片編號版面配置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8C8A-D5E9-4112-A38D-E854BFAC1ED8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145" y="138024"/>
            <a:ext cx="8007710" cy="654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05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投影片編號版面配置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8C8A-D5E9-4112-A38D-E854BFAC1ED8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374" y="1380226"/>
            <a:ext cx="8853252" cy="409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428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投影片編號版面配置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8C8A-D5E9-4112-A38D-E854BFAC1ED8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087" y="38100"/>
            <a:ext cx="7743825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861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3.9|4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3.9|4.5"/>
</p:tagLst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703</Words>
  <Application>Microsoft Macintosh PowerPoint</Application>
  <PresentationFormat>寬螢幕</PresentationFormat>
  <Paragraphs>233</Paragraphs>
  <Slides>40</Slides>
  <Notes>23</Notes>
  <HiddenSlides>0</HiddenSlides>
  <MMClips>2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51" baseType="lpstr">
      <vt:lpstr>新細明體</vt:lpstr>
      <vt:lpstr>Adobe 繁黑體 Std B</vt:lpstr>
      <vt:lpstr>Adobe Clean</vt:lpstr>
      <vt:lpstr>宋体</vt:lpstr>
      <vt:lpstr>Arial</vt:lpstr>
      <vt:lpstr>Calibri</vt:lpstr>
      <vt:lpstr>Calibri Light</vt:lpstr>
      <vt:lpstr>Cambria Math</vt:lpstr>
      <vt:lpstr>Helvetica Light</vt:lpstr>
      <vt:lpstr>Times New Roman</vt:lpstr>
      <vt:lpstr>Office 佈景主題</vt:lpstr>
      <vt:lpstr>CVFX 2019</vt:lpstr>
      <vt:lpstr>Outline </vt:lpstr>
      <vt:lpstr>Lab schedule </vt:lpstr>
      <vt:lpstr>Score</vt:lpstr>
      <vt:lpstr>PyTorch</vt:lpstr>
      <vt:lpstr>Install PyTorch</vt:lpstr>
      <vt:lpstr>PowerPoint 簡報</vt:lpstr>
      <vt:lpstr>PowerPoint 簡報</vt:lpstr>
      <vt:lpstr>PowerPoint 簡報</vt:lpstr>
      <vt:lpstr>PowerPoint 簡報</vt:lpstr>
      <vt:lpstr>PowerPoint 簡報</vt:lpstr>
      <vt:lpstr>Generative Adversarial Network (GAN)</vt:lpstr>
      <vt:lpstr>Generation</vt:lpstr>
      <vt:lpstr>Basic Idea of GAN</vt:lpstr>
      <vt:lpstr>Basic Idea of GAN</vt:lpstr>
      <vt:lpstr>Basic Idea of GAN</vt:lpstr>
      <vt:lpstr>Algorithm</vt:lpstr>
      <vt:lpstr>Algorithm</vt:lpstr>
      <vt:lpstr>PowerPoint 簡報</vt:lpstr>
      <vt:lpstr>PowerPoint 簡報</vt:lpstr>
      <vt:lpstr>Image-to-Image Translation with pix2pix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Results</vt:lpstr>
      <vt:lpstr>Monet’s paintings → photos</vt:lpstr>
      <vt:lpstr>PowerPoint 簡報</vt:lpstr>
      <vt:lpstr>CG2Real: GTA5 → real streetview</vt:lpstr>
      <vt:lpstr>Real2CG: real streetview → GTA</vt:lpstr>
      <vt:lpstr>Code and impelementation</vt:lpstr>
      <vt:lpstr>END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Adversarial Network (GAN)</dc:title>
  <dc:creator>文綺 靳</dc:creator>
  <cp:lastModifiedBy>Microsoft Office 使用者</cp:lastModifiedBy>
  <cp:revision>64</cp:revision>
  <dcterms:created xsi:type="dcterms:W3CDTF">2019-02-24T14:36:09Z</dcterms:created>
  <dcterms:modified xsi:type="dcterms:W3CDTF">2019-02-26T04:36:30Z</dcterms:modified>
</cp:coreProperties>
</file>